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5"/>
  </p:notesMasterIdLst>
  <p:sldIdLst>
    <p:sldId id="256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1" r:id="rId11"/>
    <p:sldId id="310" r:id="rId12"/>
    <p:sldId id="312" r:id="rId13"/>
    <p:sldId id="313" r:id="rId14"/>
    <p:sldId id="314" r:id="rId15"/>
    <p:sldId id="316" r:id="rId16"/>
    <p:sldId id="317" r:id="rId17"/>
    <p:sldId id="318" r:id="rId18"/>
    <p:sldId id="319" r:id="rId19"/>
    <p:sldId id="320" r:id="rId20"/>
    <p:sldId id="321" r:id="rId21"/>
    <p:sldId id="323" r:id="rId22"/>
    <p:sldId id="324" r:id="rId23"/>
    <p:sldId id="325" r:id="rId24"/>
    <p:sldId id="326" r:id="rId25"/>
    <p:sldId id="327" r:id="rId26"/>
    <p:sldId id="436" r:id="rId27"/>
    <p:sldId id="437" r:id="rId28"/>
    <p:sldId id="438" r:id="rId29"/>
    <p:sldId id="439" r:id="rId30"/>
    <p:sldId id="331" r:id="rId31"/>
    <p:sldId id="474" r:id="rId32"/>
    <p:sldId id="333" r:id="rId33"/>
    <p:sldId id="495" r:id="rId34"/>
    <p:sldId id="507" r:id="rId35"/>
    <p:sldId id="508" r:id="rId36"/>
    <p:sldId id="509" r:id="rId37"/>
    <p:sldId id="510" r:id="rId38"/>
    <p:sldId id="511" r:id="rId39"/>
    <p:sldId id="512" r:id="rId40"/>
    <p:sldId id="513" r:id="rId41"/>
    <p:sldId id="514" r:id="rId42"/>
    <p:sldId id="515" r:id="rId43"/>
    <p:sldId id="261" r:id="rId44"/>
  </p:sldIdLst>
  <p:sldSz cx="12192000" cy="6858000"/>
  <p:notesSz cx="9942195" cy="6760845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32209" initials="3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BFA"/>
    <a:srgbClr val="FFF0E1"/>
    <a:srgbClr val="FF9933"/>
    <a:srgbClr val="F3750D"/>
    <a:srgbClr val="C26D10"/>
    <a:srgbClr val="FFFF00"/>
    <a:srgbClr val="FB5911"/>
    <a:srgbClr val="F8F84A"/>
    <a:srgbClr val="EE0DFF"/>
    <a:srgbClr val="F3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02" autoAdjust="0"/>
    <p:restoredTop sz="95126" autoAdjust="0"/>
  </p:normalViewPr>
  <p:slideViewPr>
    <p:cSldViewPr snapToGrid="0" showGuides="1">
      <p:cViewPr varScale="1">
        <p:scale>
          <a:sx n="105" d="100"/>
          <a:sy n="105" d="100"/>
        </p:scale>
        <p:origin x="1134" y="-96"/>
      </p:cViewPr>
      <p:guideLst>
        <p:guide orient="horz" pos="229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0" Type="http://schemas.openxmlformats.org/officeDocument/2006/relationships/tags" Target="tags/tag40.xml"/><Relationship Id="rId5" Type="http://schemas.openxmlformats.org/officeDocument/2006/relationships/slide" Target="slides/slide3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notesMaster" Target="notesMasters/notesMaster1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31790" y="0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44550"/>
            <a:ext cx="4059237" cy="228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4252" y="3253810"/>
            <a:ext cx="7954010" cy="266220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3179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5_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655">
                <a:schemeClr val="accent4">
                  <a:alpha val="7000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2713221" y="893789"/>
            <a:ext cx="4631960" cy="5339114"/>
          </a:xfrm>
          <a:custGeom>
            <a:avLst/>
            <a:gdLst>
              <a:gd name="T0" fmla="*/ 1077 w 2155"/>
              <a:gd name="T1" fmla="*/ 2484 h 2484"/>
              <a:gd name="T2" fmla="*/ 2142 w 2155"/>
              <a:gd name="T3" fmla="*/ 1784 h 2484"/>
              <a:gd name="T4" fmla="*/ 12 w 2155"/>
              <a:gd name="T5" fmla="*/ 701 h 2484"/>
              <a:gd name="T6" fmla="*/ 1542 w 2155"/>
              <a:gd name="T7" fmla="*/ 457 h 2484"/>
              <a:gd name="T8" fmla="*/ 1985 w 2155"/>
              <a:gd name="T9" fmla="*/ 1242 h 2484"/>
              <a:gd name="T10" fmla="*/ 624 w 2155"/>
              <a:gd name="T11" fmla="*/ 458 h 2484"/>
              <a:gd name="T12" fmla="*/ 652 w 2155"/>
              <a:gd name="T13" fmla="*/ 410 h 2484"/>
              <a:gd name="T14" fmla="*/ 143 w 2155"/>
              <a:gd name="T15" fmla="*/ 1193 h 2484"/>
              <a:gd name="T16" fmla="*/ 568 w 2155"/>
              <a:gd name="T17" fmla="*/ 2026 h 2484"/>
              <a:gd name="T18" fmla="*/ 1502 w 2155"/>
              <a:gd name="T19" fmla="*/ 2075 h 2484"/>
              <a:gd name="T20" fmla="*/ 2012 w 2155"/>
              <a:gd name="T21" fmla="*/ 1291 h 2484"/>
              <a:gd name="T22" fmla="*/ 1645 w 2155"/>
              <a:gd name="T23" fmla="*/ 463 h 2484"/>
              <a:gd name="T24" fmla="*/ 685 w 2155"/>
              <a:gd name="T25" fmla="*/ 362 h 2484"/>
              <a:gd name="T26" fmla="*/ 118 w 2155"/>
              <a:gd name="T27" fmla="*/ 1142 h 2484"/>
              <a:gd name="T28" fmla="*/ 510 w 2155"/>
              <a:gd name="T29" fmla="*/ 2022 h 2484"/>
              <a:gd name="T30" fmla="*/ 1470 w 2155"/>
              <a:gd name="T31" fmla="*/ 2123 h 2484"/>
              <a:gd name="T32" fmla="*/ 2037 w 2155"/>
              <a:gd name="T33" fmla="*/ 1343 h 2484"/>
              <a:gd name="T34" fmla="*/ 1703 w 2155"/>
              <a:gd name="T35" fmla="*/ 471 h 2484"/>
              <a:gd name="T36" fmla="*/ 721 w 2155"/>
              <a:gd name="T37" fmla="*/ 315 h 2484"/>
              <a:gd name="T38" fmla="*/ 95 w 2155"/>
              <a:gd name="T39" fmla="*/ 1087 h 2484"/>
              <a:gd name="T40" fmla="*/ 452 w 2155"/>
              <a:gd name="T41" fmla="*/ 2014 h 2484"/>
              <a:gd name="T42" fmla="*/ 1434 w 2155"/>
              <a:gd name="T43" fmla="*/ 2170 h 2484"/>
              <a:gd name="T44" fmla="*/ 2060 w 2155"/>
              <a:gd name="T45" fmla="*/ 1398 h 2484"/>
              <a:gd name="T46" fmla="*/ 1764 w 2155"/>
              <a:gd name="T47" fmla="*/ 481 h 2484"/>
              <a:gd name="T48" fmla="*/ 760 w 2155"/>
              <a:gd name="T49" fmla="*/ 269 h 2484"/>
              <a:gd name="T50" fmla="*/ 74 w 2155"/>
              <a:gd name="T51" fmla="*/ 1030 h 2484"/>
              <a:gd name="T52" fmla="*/ 391 w 2155"/>
              <a:gd name="T53" fmla="*/ 2004 h 2484"/>
              <a:gd name="T54" fmla="*/ 1394 w 2155"/>
              <a:gd name="T55" fmla="*/ 2216 h 2484"/>
              <a:gd name="T56" fmla="*/ 2081 w 2155"/>
              <a:gd name="T57" fmla="*/ 1455 h 2484"/>
              <a:gd name="T58" fmla="*/ 1825 w 2155"/>
              <a:gd name="T59" fmla="*/ 496 h 2484"/>
              <a:gd name="T60" fmla="*/ 804 w 2155"/>
              <a:gd name="T61" fmla="*/ 222 h 2484"/>
              <a:gd name="T62" fmla="*/ 56 w 2155"/>
              <a:gd name="T63" fmla="*/ 969 h 2484"/>
              <a:gd name="T64" fmla="*/ 329 w 2155"/>
              <a:gd name="T65" fmla="*/ 1989 h 2484"/>
              <a:gd name="T66" fmla="*/ 1351 w 2155"/>
              <a:gd name="T67" fmla="*/ 2262 h 2484"/>
              <a:gd name="T68" fmla="*/ 2099 w 2155"/>
              <a:gd name="T69" fmla="*/ 1516 h 2484"/>
              <a:gd name="T70" fmla="*/ 1887 w 2155"/>
              <a:gd name="T71" fmla="*/ 514 h 2484"/>
              <a:gd name="T72" fmla="*/ 850 w 2155"/>
              <a:gd name="T73" fmla="*/ 178 h 2484"/>
              <a:gd name="T74" fmla="*/ 40 w 2155"/>
              <a:gd name="T75" fmla="*/ 906 h 2484"/>
              <a:gd name="T76" fmla="*/ 267 w 2155"/>
              <a:gd name="T77" fmla="*/ 1971 h 2484"/>
              <a:gd name="T78" fmla="*/ 1304 w 2155"/>
              <a:gd name="T79" fmla="*/ 2307 h 2484"/>
              <a:gd name="T80" fmla="*/ 2115 w 2155"/>
              <a:gd name="T81" fmla="*/ 1579 h 2484"/>
              <a:gd name="T82" fmla="*/ 1951 w 2155"/>
              <a:gd name="T83" fmla="*/ 536 h 2484"/>
              <a:gd name="T84" fmla="*/ 901 w 2155"/>
              <a:gd name="T85" fmla="*/ 133 h 2484"/>
              <a:gd name="T86" fmla="*/ 27 w 2155"/>
              <a:gd name="T87" fmla="*/ 840 h 2484"/>
              <a:gd name="T88" fmla="*/ 204 w 2155"/>
              <a:gd name="T89" fmla="*/ 1949 h 2484"/>
              <a:gd name="T90" fmla="*/ 1253 w 2155"/>
              <a:gd name="T91" fmla="*/ 2351 h 2484"/>
              <a:gd name="T92" fmla="*/ 2127 w 2155"/>
              <a:gd name="T93" fmla="*/ 1645 h 2484"/>
              <a:gd name="T94" fmla="*/ 2016 w 2155"/>
              <a:gd name="T95" fmla="*/ 562 h 2484"/>
              <a:gd name="T96" fmla="*/ 956 w 2155"/>
              <a:gd name="T97" fmla="*/ 92 h 2484"/>
              <a:gd name="T98" fmla="*/ 18 w 2155"/>
              <a:gd name="T99" fmla="*/ 772 h 2484"/>
              <a:gd name="T100" fmla="*/ 139 w 2155"/>
              <a:gd name="T101" fmla="*/ 1923 h 2484"/>
              <a:gd name="T102" fmla="*/ 1199 w 2155"/>
              <a:gd name="T103" fmla="*/ 2393 h 2484"/>
              <a:gd name="T104" fmla="*/ 2136 w 2155"/>
              <a:gd name="T105" fmla="*/ 1713 h 2484"/>
              <a:gd name="T106" fmla="*/ 2080 w 2155"/>
              <a:gd name="T107" fmla="*/ 593 h 2484"/>
              <a:gd name="T108" fmla="*/ 1015 w 2155"/>
              <a:gd name="T109" fmla="*/ 50 h 2484"/>
              <a:gd name="T110" fmla="*/ 75 w 2155"/>
              <a:gd name="T111" fmla="*/ 1892 h 2484"/>
              <a:gd name="T112" fmla="*/ 1140 w 2155"/>
              <a:gd name="T113" fmla="*/ 2434 h 2484"/>
              <a:gd name="T114" fmla="*/ 2090 w 2155"/>
              <a:gd name="T115" fmla="*/ 596 h 2484"/>
              <a:gd name="T116" fmla="*/ 1023 w 2155"/>
              <a:gd name="T117" fmla="*/ 44 h 2484"/>
              <a:gd name="T118" fmla="*/ 10 w 2155"/>
              <a:gd name="T119" fmla="*/ 691 h 2484"/>
              <a:gd name="T120" fmla="*/ 65 w 2155"/>
              <a:gd name="T121" fmla="*/ 1889 h 2484"/>
              <a:gd name="T122" fmla="*/ 1132 w 2155"/>
              <a:gd name="T123" fmla="*/ 2441 h 2484"/>
              <a:gd name="T124" fmla="*/ 2145 w 2155"/>
              <a:gd name="T125" fmla="*/ 1794 h 2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55" h="2484">
                <a:moveTo>
                  <a:pt x="1077" y="0"/>
                </a:moveTo>
                <a:lnTo>
                  <a:pt x="0" y="621"/>
                </a:lnTo>
                <a:lnTo>
                  <a:pt x="0" y="1863"/>
                </a:lnTo>
                <a:lnTo>
                  <a:pt x="1077" y="2484"/>
                </a:lnTo>
                <a:lnTo>
                  <a:pt x="2155" y="1863"/>
                </a:lnTo>
                <a:lnTo>
                  <a:pt x="2155" y="621"/>
                </a:lnTo>
                <a:lnTo>
                  <a:pt x="1077" y="0"/>
                </a:lnTo>
                <a:close/>
                <a:moveTo>
                  <a:pt x="2142" y="1784"/>
                </a:moveTo>
                <a:lnTo>
                  <a:pt x="1322" y="2316"/>
                </a:lnTo>
                <a:lnTo>
                  <a:pt x="2139" y="1723"/>
                </a:lnTo>
                <a:lnTo>
                  <a:pt x="2142" y="1784"/>
                </a:lnTo>
                <a:close/>
                <a:moveTo>
                  <a:pt x="12" y="701"/>
                </a:moveTo>
                <a:lnTo>
                  <a:pt x="833" y="169"/>
                </a:lnTo>
                <a:lnTo>
                  <a:pt x="15" y="762"/>
                </a:lnTo>
                <a:lnTo>
                  <a:pt x="12" y="701"/>
                </a:lnTo>
                <a:close/>
                <a:moveTo>
                  <a:pt x="1542" y="457"/>
                </a:moveTo>
                <a:lnTo>
                  <a:pt x="1587" y="459"/>
                </a:lnTo>
                <a:lnTo>
                  <a:pt x="1916" y="1104"/>
                </a:lnTo>
                <a:lnTo>
                  <a:pt x="1542" y="457"/>
                </a:lnTo>
                <a:close/>
                <a:moveTo>
                  <a:pt x="1985" y="1242"/>
                </a:moveTo>
                <a:lnTo>
                  <a:pt x="1531" y="2027"/>
                </a:lnTo>
                <a:lnTo>
                  <a:pt x="624" y="2027"/>
                </a:lnTo>
                <a:lnTo>
                  <a:pt x="170" y="1242"/>
                </a:lnTo>
                <a:lnTo>
                  <a:pt x="624" y="458"/>
                </a:lnTo>
                <a:lnTo>
                  <a:pt x="1531" y="458"/>
                </a:lnTo>
                <a:lnTo>
                  <a:pt x="1985" y="1242"/>
                </a:lnTo>
                <a:close/>
                <a:moveTo>
                  <a:pt x="628" y="448"/>
                </a:moveTo>
                <a:lnTo>
                  <a:pt x="652" y="410"/>
                </a:lnTo>
                <a:lnTo>
                  <a:pt x="1377" y="448"/>
                </a:lnTo>
                <a:lnTo>
                  <a:pt x="628" y="448"/>
                </a:lnTo>
                <a:close/>
                <a:moveTo>
                  <a:pt x="164" y="1234"/>
                </a:moveTo>
                <a:lnTo>
                  <a:pt x="143" y="1193"/>
                </a:lnTo>
                <a:lnTo>
                  <a:pt x="538" y="586"/>
                </a:lnTo>
                <a:lnTo>
                  <a:pt x="164" y="1234"/>
                </a:lnTo>
                <a:close/>
                <a:moveTo>
                  <a:pt x="613" y="2028"/>
                </a:moveTo>
                <a:lnTo>
                  <a:pt x="568" y="2026"/>
                </a:lnTo>
                <a:lnTo>
                  <a:pt x="239" y="1380"/>
                </a:lnTo>
                <a:lnTo>
                  <a:pt x="613" y="2028"/>
                </a:lnTo>
                <a:close/>
                <a:moveTo>
                  <a:pt x="1527" y="2037"/>
                </a:moveTo>
                <a:lnTo>
                  <a:pt x="1502" y="2075"/>
                </a:lnTo>
                <a:lnTo>
                  <a:pt x="778" y="2037"/>
                </a:lnTo>
                <a:lnTo>
                  <a:pt x="1527" y="2037"/>
                </a:lnTo>
                <a:close/>
                <a:moveTo>
                  <a:pt x="1991" y="1251"/>
                </a:moveTo>
                <a:lnTo>
                  <a:pt x="2012" y="1291"/>
                </a:lnTo>
                <a:lnTo>
                  <a:pt x="1617" y="1899"/>
                </a:lnTo>
                <a:lnTo>
                  <a:pt x="1991" y="1251"/>
                </a:lnTo>
                <a:close/>
                <a:moveTo>
                  <a:pt x="1597" y="458"/>
                </a:moveTo>
                <a:lnTo>
                  <a:pt x="1645" y="463"/>
                </a:lnTo>
                <a:lnTo>
                  <a:pt x="1951" y="1151"/>
                </a:lnTo>
                <a:lnTo>
                  <a:pt x="1597" y="458"/>
                </a:lnTo>
                <a:close/>
                <a:moveTo>
                  <a:pt x="657" y="401"/>
                </a:moveTo>
                <a:lnTo>
                  <a:pt x="685" y="362"/>
                </a:lnTo>
                <a:lnTo>
                  <a:pt x="1435" y="441"/>
                </a:lnTo>
                <a:lnTo>
                  <a:pt x="657" y="401"/>
                </a:lnTo>
                <a:close/>
                <a:moveTo>
                  <a:pt x="137" y="1184"/>
                </a:moveTo>
                <a:lnTo>
                  <a:pt x="118" y="1142"/>
                </a:lnTo>
                <a:lnTo>
                  <a:pt x="561" y="533"/>
                </a:lnTo>
                <a:lnTo>
                  <a:pt x="137" y="1184"/>
                </a:lnTo>
                <a:close/>
                <a:moveTo>
                  <a:pt x="557" y="2026"/>
                </a:moveTo>
                <a:lnTo>
                  <a:pt x="510" y="2022"/>
                </a:lnTo>
                <a:lnTo>
                  <a:pt x="204" y="1334"/>
                </a:lnTo>
                <a:lnTo>
                  <a:pt x="557" y="2026"/>
                </a:lnTo>
                <a:close/>
                <a:moveTo>
                  <a:pt x="1498" y="2084"/>
                </a:moveTo>
                <a:lnTo>
                  <a:pt x="1470" y="2123"/>
                </a:lnTo>
                <a:lnTo>
                  <a:pt x="720" y="2043"/>
                </a:lnTo>
                <a:lnTo>
                  <a:pt x="1498" y="2084"/>
                </a:lnTo>
                <a:close/>
                <a:moveTo>
                  <a:pt x="2018" y="1300"/>
                </a:moveTo>
                <a:lnTo>
                  <a:pt x="2037" y="1343"/>
                </a:lnTo>
                <a:lnTo>
                  <a:pt x="1594" y="1952"/>
                </a:lnTo>
                <a:lnTo>
                  <a:pt x="2018" y="1300"/>
                </a:lnTo>
                <a:close/>
                <a:moveTo>
                  <a:pt x="1655" y="463"/>
                </a:moveTo>
                <a:lnTo>
                  <a:pt x="1703" y="471"/>
                </a:lnTo>
                <a:lnTo>
                  <a:pt x="1984" y="1200"/>
                </a:lnTo>
                <a:lnTo>
                  <a:pt x="1655" y="463"/>
                </a:lnTo>
                <a:close/>
                <a:moveTo>
                  <a:pt x="690" y="353"/>
                </a:moveTo>
                <a:lnTo>
                  <a:pt x="721" y="315"/>
                </a:lnTo>
                <a:lnTo>
                  <a:pt x="1494" y="438"/>
                </a:lnTo>
                <a:lnTo>
                  <a:pt x="690" y="353"/>
                </a:lnTo>
                <a:close/>
                <a:moveTo>
                  <a:pt x="112" y="1133"/>
                </a:moveTo>
                <a:lnTo>
                  <a:pt x="95" y="1087"/>
                </a:lnTo>
                <a:lnTo>
                  <a:pt x="587" y="480"/>
                </a:lnTo>
                <a:lnTo>
                  <a:pt x="112" y="1133"/>
                </a:lnTo>
                <a:close/>
                <a:moveTo>
                  <a:pt x="500" y="2022"/>
                </a:moveTo>
                <a:lnTo>
                  <a:pt x="452" y="2014"/>
                </a:lnTo>
                <a:lnTo>
                  <a:pt x="171" y="1285"/>
                </a:lnTo>
                <a:lnTo>
                  <a:pt x="500" y="2022"/>
                </a:lnTo>
                <a:close/>
                <a:moveTo>
                  <a:pt x="1465" y="2132"/>
                </a:moveTo>
                <a:lnTo>
                  <a:pt x="1434" y="2170"/>
                </a:lnTo>
                <a:lnTo>
                  <a:pt x="661" y="2047"/>
                </a:lnTo>
                <a:lnTo>
                  <a:pt x="1465" y="2132"/>
                </a:lnTo>
                <a:close/>
                <a:moveTo>
                  <a:pt x="2043" y="1352"/>
                </a:moveTo>
                <a:lnTo>
                  <a:pt x="2060" y="1398"/>
                </a:lnTo>
                <a:lnTo>
                  <a:pt x="1567" y="2005"/>
                </a:lnTo>
                <a:lnTo>
                  <a:pt x="2043" y="1352"/>
                </a:lnTo>
                <a:close/>
                <a:moveTo>
                  <a:pt x="1714" y="471"/>
                </a:moveTo>
                <a:lnTo>
                  <a:pt x="1764" y="481"/>
                </a:lnTo>
                <a:lnTo>
                  <a:pt x="2015" y="1253"/>
                </a:lnTo>
                <a:lnTo>
                  <a:pt x="1714" y="471"/>
                </a:lnTo>
                <a:close/>
                <a:moveTo>
                  <a:pt x="727" y="306"/>
                </a:moveTo>
                <a:lnTo>
                  <a:pt x="760" y="269"/>
                </a:lnTo>
                <a:lnTo>
                  <a:pt x="1555" y="437"/>
                </a:lnTo>
                <a:lnTo>
                  <a:pt x="727" y="306"/>
                </a:lnTo>
                <a:close/>
                <a:moveTo>
                  <a:pt x="90" y="1078"/>
                </a:moveTo>
                <a:lnTo>
                  <a:pt x="74" y="1030"/>
                </a:lnTo>
                <a:lnTo>
                  <a:pt x="618" y="427"/>
                </a:lnTo>
                <a:lnTo>
                  <a:pt x="90" y="1078"/>
                </a:lnTo>
                <a:close/>
                <a:moveTo>
                  <a:pt x="440" y="2014"/>
                </a:moveTo>
                <a:lnTo>
                  <a:pt x="391" y="2004"/>
                </a:lnTo>
                <a:lnTo>
                  <a:pt x="140" y="1232"/>
                </a:lnTo>
                <a:lnTo>
                  <a:pt x="440" y="2014"/>
                </a:lnTo>
                <a:close/>
                <a:moveTo>
                  <a:pt x="1428" y="2179"/>
                </a:moveTo>
                <a:lnTo>
                  <a:pt x="1394" y="2216"/>
                </a:lnTo>
                <a:lnTo>
                  <a:pt x="599" y="2048"/>
                </a:lnTo>
                <a:lnTo>
                  <a:pt x="1428" y="2179"/>
                </a:lnTo>
                <a:close/>
                <a:moveTo>
                  <a:pt x="2065" y="1407"/>
                </a:moveTo>
                <a:lnTo>
                  <a:pt x="2081" y="1455"/>
                </a:lnTo>
                <a:lnTo>
                  <a:pt x="1537" y="2058"/>
                </a:lnTo>
                <a:lnTo>
                  <a:pt x="2065" y="1407"/>
                </a:lnTo>
                <a:close/>
                <a:moveTo>
                  <a:pt x="1774" y="482"/>
                </a:moveTo>
                <a:lnTo>
                  <a:pt x="1825" y="496"/>
                </a:lnTo>
                <a:lnTo>
                  <a:pt x="2044" y="1310"/>
                </a:lnTo>
                <a:lnTo>
                  <a:pt x="1774" y="482"/>
                </a:lnTo>
                <a:close/>
                <a:moveTo>
                  <a:pt x="766" y="260"/>
                </a:moveTo>
                <a:lnTo>
                  <a:pt x="804" y="222"/>
                </a:lnTo>
                <a:lnTo>
                  <a:pt x="1619" y="441"/>
                </a:lnTo>
                <a:lnTo>
                  <a:pt x="766" y="260"/>
                </a:lnTo>
                <a:close/>
                <a:moveTo>
                  <a:pt x="69" y="1020"/>
                </a:moveTo>
                <a:lnTo>
                  <a:pt x="56" y="969"/>
                </a:lnTo>
                <a:lnTo>
                  <a:pt x="652" y="374"/>
                </a:lnTo>
                <a:lnTo>
                  <a:pt x="69" y="1020"/>
                </a:lnTo>
                <a:close/>
                <a:moveTo>
                  <a:pt x="380" y="2003"/>
                </a:moveTo>
                <a:lnTo>
                  <a:pt x="329" y="1989"/>
                </a:lnTo>
                <a:lnTo>
                  <a:pt x="111" y="1175"/>
                </a:lnTo>
                <a:lnTo>
                  <a:pt x="380" y="2003"/>
                </a:lnTo>
                <a:close/>
                <a:moveTo>
                  <a:pt x="1388" y="2225"/>
                </a:moveTo>
                <a:lnTo>
                  <a:pt x="1351" y="2262"/>
                </a:lnTo>
                <a:lnTo>
                  <a:pt x="536" y="2044"/>
                </a:lnTo>
                <a:lnTo>
                  <a:pt x="1388" y="2225"/>
                </a:lnTo>
                <a:close/>
                <a:moveTo>
                  <a:pt x="2085" y="1465"/>
                </a:moveTo>
                <a:lnTo>
                  <a:pt x="2099" y="1516"/>
                </a:lnTo>
                <a:lnTo>
                  <a:pt x="1502" y="2111"/>
                </a:lnTo>
                <a:lnTo>
                  <a:pt x="2085" y="1465"/>
                </a:lnTo>
                <a:close/>
                <a:moveTo>
                  <a:pt x="1836" y="497"/>
                </a:moveTo>
                <a:lnTo>
                  <a:pt x="1887" y="514"/>
                </a:lnTo>
                <a:lnTo>
                  <a:pt x="2070" y="1369"/>
                </a:lnTo>
                <a:lnTo>
                  <a:pt x="1836" y="497"/>
                </a:lnTo>
                <a:close/>
                <a:moveTo>
                  <a:pt x="810" y="214"/>
                </a:moveTo>
                <a:lnTo>
                  <a:pt x="850" y="178"/>
                </a:lnTo>
                <a:lnTo>
                  <a:pt x="1684" y="448"/>
                </a:lnTo>
                <a:lnTo>
                  <a:pt x="810" y="214"/>
                </a:lnTo>
                <a:close/>
                <a:moveTo>
                  <a:pt x="51" y="959"/>
                </a:moveTo>
                <a:lnTo>
                  <a:pt x="40" y="906"/>
                </a:lnTo>
                <a:lnTo>
                  <a:pt x="691" y="320"/>
                </a:lnTo>
                <a:lnTo>
                  <a:pt x="51" y="959"/>
                </a:lnTo>
                <a:close/>
                <a:moveTo>
                  <a:pt x="319" y="1988"/>
                </a:moveTo>
                <a:lnTo>
                  <a:pt x="267" y="1971"/>
                </a:lnTo>
                <a:lnTo>
                  <a:pt x="85" y="1116"/>
                </a:lnTo>
                <a:lnTo>
                  <a:pt x="319" y="1988"/>
                </a:lnTo>
                <a:close/>
                <a:moveTo>
                  <a:pt x="1345" y="2271"/>
                </a:moveTo>
                <a:lnTo>
                  <a:pt x="1304" y="2307"/>
                </a:lnTo>
                <a:lnTo>
                  <a:pt x="471" y="2037"/>
                </a:lnTo>
                <a:lnTo>
                  <a:pt x="1345" y="2271"/>
                </a:lnTo>
                <a:close/>
                <a:moveTo>
                  <a:pt x="2103" y="1526"/>
                </a:moveTo>
                <a:lnTo>
                  <a:pt x="2115" y="1579"/>
                </a:lnTo>
                <a:lnTo>
                  <a:pt x="1463" y="2164"/>
                </a:lnTo>
                <a:lnTo>
                  <a:pt x="2103" y="1526"/>
                </a:lnTo>
                <a:close/>
                <a:moveTo>
                  <a:pt x="1898" y="516"/>
                </a:moveTo>
                <a:lnTo>
                  <a:pt x="1951" y="536"/>
                </a:lnTo>
                <a:lnTo>
                  <a:pt x="2094" y="1432"/>
                </a:lnTo>
                <a:lnTo>
                  <a:pt x="1898" y="516"/>
                </a:lnTo>
                <a:close/>
                <a:moveTo>
                  <a:pt x="857" y="169"/>
                </a:moveTo>
                <a:lnTo>
                  <a:pt x="901" y="133"/>
                </a:lnTo>
                <a:lnTo>
                  <a:pt x="1750" y="459"/>
                </a:lnTo>
                <a:lnTo>
                  <a:pt x="857" y="169"/>
                </a:lnTo>
                <a:close/>
                <a:moveTo>
                  <a:pt x="36" y="896"/>
                </a:moveTo>
                <a:lnTo>
                  <a:pt x="27" y="840"/>
                </a:lnTo>
                <a:lnTo>
                  <a:pt x="734" y="269"/>
                </a:lnTo>
                <a:lnTo>
                  <a:pt x="36" y="896"/>
                </a:lnTo>
                <a:close/>
                <a:moveTo>
                  <a:pt x="257" y="1969"/>
                </a:moveTo>
                <a:lnTo>
                  <a:pt x="204" y="1949"/>
                </a:lnTo>
                <a:lnTo>
                  <a:pt x="61" y="1052"/>
                </a:lnTo>
                <a:lnTo>
                  <a:pt x="257" y="1969"/>
                </a:lnTo>
                <a:close/>
                <a:moveTo>
                  <a:pt x="1298" y="2316"/>
                </a:moveTo>
                <a:lnTo>
                  <a:pt x="1253" y="2351"/>
                </a:lnTo>
                <a:lnTo>
                  <a:pt x="404" y="2026"/>
                </a:lnTo>
                <a:lnTo>
                  <a:pt x="1298" y="2316"/>
                </a:lnTo>
                <a:close/>
                <a:moveTo>
                  <a:pt x="2118" y="1588"/>
                </a:moveTo>
                <a:lnTo>
                  <a:pt x="2127" y="1645"/>
                </a:lnTo>
                <a:lnTo>
                  <a:pt x="1421" y="2216"/>
                </a:lnTo>
                <a:lnTo>
                  <a:pt x="2118" y="1588"/>
                </a:lnTo>
                <a:close/>
                <a:moveTo>
                  <a:pt x="1962" y="538"/>
                </a:moveTo>
                <a:lnTo>
                  <a:pt x="2016" y="562"/>
                </a:lnTo>
                <a:lnTo>
                  <a:pt x="2114" y="1499"/>
                </a:lnTo>
                <a:lnTo>
                  <a:pt x="1962" y="538"/>
                </a:lnTo>
                <a:close/>
                <a:moveTo>
                  <a:pt x="909" y="126"/>
                </a:moveTo>
                <a:lnTo>
                  <a:pt x="956" y="92"/>
                </a:lnTo>
                <a:lnTo>
                  <a:pt x="1818" y="475"/>
                </a:lnTo>
                <a:lnTo>
                  <a:pt x="909" y="126"/>
                </a:lnTo>
                <a:close/>
                <a:moveTo>
                  <a:pt x="24" y="830"/>
                </a:moveTo>
                <a:lnTo>
                  <a:pt x="18" y="772"/>
                </a:lnTo>
                <a:lnTo>
                  <a:pt x="781" y="218"/>
                </a:lnTo>
                <a:lnTo>
                  <a:pt x="24" y="830"/>
                </a:lnTo>
                <a:close/>
                <a:moveTo>
                  <a:pt x="193" y="1947"/>
                </a:moveTo>
                <a:lnTo>
                  <a:pt x="139" y="1923"/>
                </a:lnTo>
                <a:lnTo>
                  <a:pt x="41" y="986"/>
                </a:lnTo>
                <a:lnTo>
                  <a:pt x="193" y="1947"/>
                </a:lnTo>
                <a:close/>
                <a:moveTo>
                  <a:pt x="1246" y="2359"/>
                </a:moveTo>
                <a:lnTo>
                  <a:pt x="1199" y="2393"/>
                </a:lnTo>
                <a:lnTo>
                  <a:pt x="337" y="2010"/>
                </a:lnTo>
                <a:lnTo>
                  <a:pt x="1246" y="2359"/>
                </a:lnTo>
                <a:close/>
                <a:moveTo>
                  <a:pt x="2130" y="1655"/>
                </a:moveTo>
                <a:lnTo>
                  <a:pt x="2136" y="1713"/>
                </a:lnTo>
                <a:lnTo>
                  <a:pt x="1373" y="2266"/>
                </a:lnTo>
                <a:lnTo>
                  <a:pt x="2130" y="1655"/>
                </a:lnTo>
                <a:close/>
                <a:moveTo>
                  <a:pt x="2025" y="565"/>
                </a:moveTo>
                <a:lnTo>
                  <a:pt x="2080" y="593"/>
                </a:lnTo>
                <a:lnTo>
                  <a:pt x="2131" y="1567"/>
                </a:lnTo>
                <a:lnTo>
                  <a:pt x="2025" y="565"/>
                </a:lnTo>
                <a:close/>
                <a:moveTo>
                  <a:pt x="963" y="84"/>
                </a:moveTo>
                <a:lnTo>
                  <a:pt x="1015" y="50"/>
                </a:lnTo>
                <a:lnTo>
                  <a:pt x="1887" y="494"/>
                </a:lnTo>
                <a:lnTo>
                  <a:pt x="963" y="84"/>
                </a:lnTo>
                <a:close/>
                <a:moveTo>
                  <a:pt x="129" y="1920"/>
                </a:moveTo>
                <a:lnTo>
                  <a:pt x="75" y="1892"/>
                </a:lnTo>
                <a:lnTo>
                  <a:pt x="24" y="917"/>
                </a:lnTo>
                <a:lnTo>
                  <a:pt x="129" y="1920"/>
                </a:lnTo>
                <a:close/>
                <a:moveTo>
                  <a:pt x="1191" y="2401"/>
                </a:moveTo>
                <a:lnTo>
                  <a:pt x="1140" y="2434"/>
                </a:lnTo>
                <a:lnTo>
                  <a:pt x="268" y="1991"/>
                </a:lnTo>
                <a:lnTo>
                  <a:pt x="1191" y="2401"/>
                </a:lnTo>
                <a:close/>
                <a:moveTo>
                  <a:pt x="2145" y="1640"/>
                </a:moveTo>
                <a:lnTo>
                  <a:pt x="2090" y="596"/>
                </a:lnTo>
                <a:lnTo>
                  <a:pt x="2145" y="627"/>
                </a:lnTo>
                <a:lnTo>
                  <a:pt x="2145" y="1640"/>
                </a:lnTo>
                <a:close/>
                <a:moveTo>
                  <a:pt x="1956" y="519"/>
                </a:moveTo>
                <a:lnTo>
                  <a:pt x="1023" y="44"/>
                </a:lnTo>
                <a:lnTo>
                  <a:pt x="1077" y="12"/>
                </a:lnTo>
                <a:lnTo>
                  <a:pt x="1956" y="519"/>
                </a:lnTo>
                <a:close/>
                <a:moveTo>
                  <a:pt x="888" y="121"/>
                </a:moveTo>
                <a:lnTo>
                  <a:pt x="10" y="691"/>
                </a:lnTo>
                <a:lnTo>
                  <a:pt x="10" y="627"/>
                </a:lnTo>
                <a:lnTo>
                  <a:pt x="888" y="121"/>
                </a:lnTo>
                <a:close/>
                <a:moveTo>
                  <a:pt x="10" y="845"/>
                </a:moveTo>
                <a:lnTo>
                  <a:pt x="65" y="1889"/>
                </a:lnTo>
                <a:lnTo>
                  <a:pt x="10" y="1858"/>
                </a:lnTo>
                <a:lnTo>
                  <a:pt x="10" y="845"/>
                </a:lnTo>
                <a:close/>
                <a:moveTo>
                  <a:pt x="199" y="1966"/>
                </a:moveTo>
                <a:lnTo>
                  <a:pt x="1132" y="2441"/>
                </a:lnTo>
                <a:lnTo>
                  <a:pt x="1077" y="2473"/>
                </a:lnTo>
                <a:lnTo>
                  <a:pt x="199" y="1966"/>
                </a:lnTo>
                <a:close/>
                <a:moveTo>
                  <a:pt x="1266" y="2364"/>
                </a:moveTo>
                <a:lnTo>
                  <a:pt x="2145" y="1794"/>
                </a:lnTo>
                <a:lnTo>
                  <a:pt x="2145" y="1858"/>
                </a:lnTo>
                <a:lnTo>
                  <a:pt x="1266" y="2364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2655">
                <a:schemeClr val="accent3"/>
              </a:gs>
              <a:gs pos="47000">
                <a:srgbClr val="5BD8F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4032354" y="4399624"/>
            <a:ext cx="7486544" cy="558799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3072983" y="893789"/>
            <a:ext cx="8445915" cy="3505836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3101" y="5409821"/>
            <a:ext cx="8805678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3101" y="5706092"/>
            <a:ext cx="8805678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869173"/>
            <a:ext cx="12192000" cy="3368211"/>
          </a:xfrm>
          <a:prstGeom prst="rect">
            <a:avLst/>
          </a:prstGeom>
          <a:blipFill>
            <a:blip r:embed="rId2" cstate="print"/>
            <a:srcRect/>
            <a:stretch>
              <a:fillRect t="-30689" b="-1106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5_1"/>
          <p:cNvSpPr/>
          <p:nvPr userDrawn="1"/>
        </p:nvSpPr>
        <p:spPr>
          <a:xfrm>
            <a:off x="0" y="1869173"/>
            <a:ext cx="12192000" cy="3368211"/>
          </a:xfrm>
          <a:prstGeom prst="rect">
            <a:avLst/>
          </a:prstGeom>
          <a:gradFill>
            <a:gsLst>
              <a:gs pos="60000">
                <a:schemeClr val="accent4">
                  <a:alpha val="7000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7023100" y="2981325"/>
            <a:ext cx="4497388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7024216" y="3876675"/>
            <a:ext cx="4497388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795" y="1"/>
            <a:ext cx="12192000" cy="615509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内容占位符 7"/>
          <p:cNvSpPr>
            <a:spLocks noGrp="1"/>
          </p:cNvSpPr>
          <p:nvPr>
            <p:ph sz="quarter" idx="13"/>
          </p:nvPr>
        </p:nvSpPr>
        <p:spPr>
          <a:xfrm>
            <a:off x="669925" y="1932039"/>
            <a:ext cx="10850563" cy="42052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矩形 3"/>
          <p:cNvSpPr/>
          <p:nvPr userDrawn="1"/>
        </p:nvSpPr>
        <p:spPr>
          <a:xfrm>
            <a:off x="9803199" y="147807"/>
            <a:ext cx="23887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+mj-lt"/>
                <a:ea typeface="+mj-ea"/>
                <a:cs typeface="+mn-ea"/>
              </a:rPr>
              <a:t>中国安全防范产品行业协会 </a:t>
            </a:r>
            <a:endParaRPr lang="zh-CN" altLang="en-US" sz="1400" dirty="0">
              <a:latin typeface="+mj-lt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377" y="0"/>
            <a:ext cx="365017" cy="534512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bg>
      <p:bgPr>
        <a:gradFill>
          <a:gsLst>
            <a:gs pos="2655">
              <a:schemeClr val="accent4"/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4610100" y="2100263"/>
            <a:ext cx="6908798" cy="1621509"/>
          </a:xfr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610100" y="4406499"/>
            <a:ext cx="6908798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5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en-US" altLang="zh-CN" dirty="0"/>
              <a:t>Data</a:t>
            </a:r>
            <a:endParaRPr lang="en-US" altLang="zh-CN" dirty="0"/>
          </a:p>
        </p:txBody>
      </p:sp>
      <p:sp>
        <p:nvSpPr>
          <p:cNvPr id="6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610102" y="4110228"/>
            <a:ext cx="6908798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3471160" y="403430"/>
            <a:ext cx="5249680" cy="6051140"/>
          </a:xfrm>
          <a:custGeom>
            <a:avLst/>
            <a:gdLst>
              <a:gd name="T0" fmla="*/ 1077 w 2155"/>
              <a:gd name="T1" fmla="*/ 2484 h 2484"/>
              <a:gd name="T2" fmla="*/ 2142 w 2155"/>
              <a:gd name="T3" fmla="*/ 1784 h 2484"/>
              <a:gd name="T4" fmla="*/ 12 w 2155"/>
              <a:gd name="T5" fmla="*/ 701 h 2484"/>
              <a:gd name="T6" fmla="*/ 1542 w 2155"/>
              <a:gd name="T7" fmla="*/ 457 h 2484"/>
              <a:gd name="T8" fmla="*/ 1985 w 2155"/>
              <a:gd name="T9" fmla="*/ 1242 h 2484"/>
              <a:gd name="T10" fmla="*/ 624 w 2155"/>
              <a:gd name="T11" fmla="*/ 458 h 2484"/>
              <a:gd name="T12" fmla="*/ 652 w 2155"/>
              <a:gd name="T13" fmla="*/ 410 h 2484"/>
              <a:gd name="T14" fmla="*/ 143 w 2155"/>
              <a:gd name="T15" fmla="*/ 1193 h 2484"/>
              <a:gd name="T16" fmla="*/ 568 w 2155"/>
              <a:gd name="T17" fmla="*/ 2026 h 2484"/>
              <a:gd name="T18" fmla="*/ 1502 w 2155"/>
              <a:gd name="T19" fmla="*/ 2075 h 2484"/>
              <a:gd name="T20" fmla="*/ 2012 w 2155"/>
              <a:gd name="T21" fmla="*/ 1291 h 2484"/>
              <a:gd name="T22" fmla="*/ 1645 w 2155"/>
              <a:gd name="T23" fmla="*/ 463 h 2484"/>
              <a:gd name="T24" fmla="*/ 685 w 2155"/>
              <a:gd name="T25" fmla="*/ 362 h 2484"/>
              <a:gd name="T26" fmla="*/ 118 w 2155"/>
              <a:gd name="T27" fmla="*/ 1142 h 2484"/>
              <a:gd name="T28" fmla="*/ 510 w 2155"/>
              <a:gd name="T29" fmla="*/ 2022 h 2484"/>
              <a:gd name="T30" fmla="*/ 1470 w 2155"/>
              <a:gd name="T31" fmla="*/ 2123 h 2484"/>
              <a:gd name="T32" fmla="*/ 2037 w 2155"/>
              <a:gd name="T33" fmla="*/ 1343 h 2484"/>
              <a:gd name="T34" fmla="*/ 1703 w 2155"/>
              <a:gd name="T35" fmla="*/ 471 h 2484"/>
              <a:gd name="T36" fmla="*/ 721 w 2155"/>
              <a:gd name="T37" fmla="*/ 315 h 2484"/>
              <a:gd name="T38" fmla="*/ 95 w 2155"/>
              <a:gd name="T39" fmla="*/ 1087 h 2484"/>
              <a:gd name="T40" fmla="*/ 452 w 2155"/>
              <a:gd name="T41" fmla="*/ 2014 h 2484"/>
              <a:gd name="T42" fmla="*/ 1434 w 2155"/>
              <a:gd name="T43" fmla="*/ 2170 h 2484"/>
              <a:gd name="T44" fmla="*/ 2060 w 2155"/>
              <a:gd name="T45" fmla="*/ 1398 h 2484"/>
              <a:gd name="T46" fmla="*/ 1764 w 2155"/>
              <a:gd name="T47" fmla="*/ 481 h 2484"/>
              <a:gd name="T48" fmla="*/ 760 w 2155"/>
              <a:gd name="T49" fmla="*/ 269 h 2484"/>
              <a:gd name="T50" fmla="*/ 74 w 2155"/>
              <a:gd name="T51" fmla="*/ 1030 h 2484"/>
              <a:gd name="T52" fmla="*/ 391 w 2155"/>
              <a:gd name="T53" fmla="*/ 2004 h 2484"/>
              <a:gd name="T54" fmla="*/ 1394 w 2155"/>
              <a:gd name="T55" fmla="*/ 2216 h 2484"/>
              <a:gd name="T56" fmla="*/ 2081 w 2155"/>
              <a:gd name="T57" fmla="*/ 1455 h 2484"/>
              <a:gd name="T58" fmla="*/ 1825 w 2155"/>
              <a:gd name="T59" fmla="*/ 496 h 2484"/>
              <a:gd name="T60" fmla="*/ 804 w 2155"/>
              <a:gd name="T61" fmla="*/ 222 h 2484"/>
              <a:gd name="T62" fmla="*/ 56 w 2155"/>
              <a:gd name="T63" fmla="*/ 969 h 2484"/>
              <a:gd name="T64" fmla="*/ 329 w 2155"/>
              <a:gd name="T65" fmla="*/ 1989 h 2484"/>
              <a:gd name="T66" fmla="*/ 1351 w 2155"/>
              <a:gd name="T67" fmla="*/ 2262 h 2484"/>
              <a:gd name="T68" fmla="*/ 2099 w 2155"/>
              <a:gd name="T69" fmla="*/ 1516 h 2484"/>
              <a:gd name="T70" fmla="*/ 1887 w 2155"/>
              <a:gd name="T71" fmla="*/ 514 h 2484"/>
              <a:gd name="T72" fmla="*/ 850 w 2155"/>
              <a:gd name="T73" fmla="*/ 178 h 2484"/>
              <a:gd name="T74" fmla="*/ 40 w 2155"/>
              <a:gd name="T75" fmla="*/ 906 h 2484"/>
              <a:gd name="T76" fmla="*/ 267 w 2155"/>
              <a:gd name="T77" fmla="*/ 1971 h 2484"/>
              <a:gd name="T78" fmla="*/ 1304 w 2155"/>
              <a:gd name="T79" fmla="*/ 2307 h 2484"/>
              <a:gd name="T80" fmla="*/ 2115 w 2155"/>
              <a:gd name="T81" fmla="*/ 1579 h 2484"/>
              <a:gd name="T82" fmla="*/ 1951 w 2155"/>
              <a:gd name="T83" fmla="*/ 536 h 2484"/>
              <a:gd name="T84" fmla="*/ 901 w 2155"/>
              <a:gd name="T85" fmla="*/ 133 h 2484"/>
              <a:gd name="T86" fmla="*/ 27 w 2155"/>
              <a:gd name="T87" fmla="*/ 840 h 2484"/>
              <a:gd name="T88" fmla="*/ 204 w 2155"/>
              <a:gd name="T89" fmla="*/ 1949 h 2484"/>
              <a:gd name="T90" fmla="*/ 1253 w 2155"/>
              <a:gd name="T91" fmla="*/ 2351 h 2484"/>
              <a:gd name="T92" fmla="*/ 2127 w 2155"/>
              <a:gd name="T93" fmla="*/ 1645 h 2484"/>
              <a:gd name="T94" fmla="*/ 2016 w 2155"/>
              <a:gd name="T95" fmla="*/ 562 h 2484"/>
              <a:gd name="T96" fmla="*/ 956 w 2155"/>
              <a:gd name="T97" fmla="*/ 92 h 2484"/>
              <a:gd name="T98" fmla="*/ 18 w 2155"/>
              <a:gd name="T99" fmla="*/ 772 h 2484"/>
              <a:gd name="T100" fmla="*/ 139 w 2155"/>
              <a:gd name="T101" fmla="*/ 1923 h 2484"/>
              <a:gd name="T102" fmla="*/ 1199 w 2155"/>
              <a:gd name="T103" fmla="*/ 2393 h 2484"/>
              <a:gd name="T104" fmla="*/ 2136 w 2155"/>
              <a:gd name="T105" fmla="*/ 1713 h 2484"/>
              <a:gd name="T106" fmla="*/ 2080 w 2155"/>
              <a:gd name="T107" fmla="*/ 593 h 2484"/>
              <a:gd name="T108" fmla="*/ 1015 w 2155"/>
              <a:gd name="T109" fmla="*/ 50 h 2484"/>
              <a:gd name="T110" fmla="*/ 75 w 2155"/>
              <a:gd name="T111" fmla="*/ 1892 h 2484"/>
              <a:gd name="T112" fmla="*/ 1140 w 2155"/>
              <a:gd name="T113" fmla="*/ 2434 h 2484"/>
              <a:gd name="T114" fmla="*/ 2090 w 2155"/>
              <a:gd name="T115" fmla="*/ 596 h 2484"/>
              <a:gd name="T116" fmla="*/ 1023 w 2155"/>
              <a:gd name="T117" fmla="*/ 44 h 2484"/>
              <a:gd name="T118" fmla="*/ 10 w 2155"/>
              <a:gd name="T119" fmla="*/ 691 h 2484"/>
              <a:gd name="T120" fmla="*/ 65 w 2155"/>
              <a:gd name="T121" fmla="*/ 1889 h 2484"/>
              <a:gd name="T122" fmla="*/ 1132 w 2155"/>
              <a:gd name="T123" fmla="*/ 2441 h 2484"/>
              <a:gd name="T124" fmla="*/ 2145 w 2155"/>
              <a:gd name="T125" fmla="*/ 1794 h 2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55" h="2484">
                <a:moveTo>
                  <a:pt x="1077" y="0"/>
                </a:moveTo>
                <a:lnTo>
                  <a:pt x="0" y="621"/>
                </a:lnTo>
                <a:lnTo>
                  <a:pt x="0" y="1863"/>
                </a:lnTo>
                <a:lnTo>
                  <a:pt x="1077" y="2484"/>
                </a:lnTo>
                <a:lnTo>
                  <a:pt x="2155" y="1863"/>
                </a:lnTo>
                <a:lnTo>
                  <a:pt x="2155" y="621"/>
                </a:lnTo>
                <a:lnTo>
                  <a:pt x="1077" y="0"/>
                </a:lnTo>
                <a:close/>
                <a:moveTo>
                  <a:pt x="2142" y="1784"/>
                </a:moveTo>
                <a:lnTo>
                  <a:pt x="1322" y="2316"/>
                </a:lnTo>
                <a:lnTo>
                  <a:pt x="2139" y="1723"/>
                </a:lnTo>
                <a:lnTo>
                  <a:pt x="2142" y="1784"/>
                </a:lnTo>
                <a:close/>
                <a:moveTo>
                  <a:pt x="12" y="701"/>
                </a:moveTo>
                <a:lnTo>
                  <a:pt x="833" y="169"/>
                </a:lnTo>
                <a:lnTo>
                  <a:pt x="15" y="762"/>
                </a:lnTo>
                <a:lnTo>
                  <a:pt x="12" y="701"/>
                </a:lnTo>
                <a:close/>
                <a:moveTo>
                  <a:pt x="1542" y="457"/>
                </a:moveTo>
                <a:lnTo>
                  <a:pt x="1587" y="459"/>
                </a:lnTo>
                <a:lnTo>
                  <a:pt x="1916" y="1104"/>
                </a:lnTo>
                <a:lnTo>
                  <a:pt x="1542" y="457"/>
                </a:lnTo>
                <a:close/>
                <a:moveTo>
                  <a:pt x="1985" y="1242"/>
                </a:moveTo>
                <a:lnTo>
                  <a:pt x="1531" y="2027"/>
                </a:lnTo>
                <a:lnTo>
                  <a:pt x="624" y="2027"/>
                </a:lnTo>
                <a:lnTo>
                  <a:pt x="170" y="1242"/>
                </a:lnTo>
                <a:lnTo>
                  <a:pt x="624" y="458"/>
                </a:lnTo>
                <a:lnTo>
                  <a:pt x="1531" y="458"/>
                </a:lnTo>
                <a:lnTo>
                  <a:pt x="1985" y="1242"/>
                </a:lnTo>
                <a:close/>
                <a:moveTo>
                  <a:pt x="628" y="448"/>
                </a:moveTo>
                <a:lnTo>
                  <a:pt x="652" y="410"/>
                </a:lnTo>
                <a:lnTo>
                  <a:pt x="1377" y="448"/>
                </a:lnTo>
                <a:lnTo>
                  <a:pt x="628" y="448"/>
                </a:lnTo>
                <a:close/>
                <a:moveTo>
                  <a:pt x="164" y="1234"/>
                </a:moveTo>
                <a:lnTo>
                  <a:pt x="143" y="1193"/>
                </a:lnTo>
                <a:lnTo>
                  <a:pt x="538" y="586"/>
                </a:lnTo>
                <a:lnTo>
                  <a:pt x="164" y="1234"/>
                </a:lnTo>
                <a:close/>
                <a:moveTo>
                  <a:pt x="613" y="2028"/>
                </a:moveTo>
                <a:lnTo>
                  <a:pt x="568" y="2026"/>
                </a:lnTo>
                <a:lnTo>
                  <a:pt x="239" y="1380"/>
                </a:lnTo>
                <a:lnTo>
                  <a:pt x="613" y="2028"/>
                </a:lnTo>
                <a:close/>
                <a:moveTo>
                  <a:pt x="1527" y="2037"/>
                </a:moveTo>
                <a:lnTo>
                  <a:pt x="1502" y="2075"/>
                </a:lnTo>
                <a:lnTo>
                  <a:pt x="778" y="2037"/>
                </a:lnTo>
                <a:lnTo>
                  <a:pt x="1527" y="2037"/>
                </a:lnTo>
                <a:close/>
                <a:moveTo>
                  <a:pt x="1991" y="1251"/>
                </a:moveTo>
                <a:lnTo>
                  <a:pt x="2012" y="1291"/>
                </a:lnTo>
                <a:lnTo>
                  <a:pt x="1617" y="1899"/>
                </a:lnTo>
                <a:lnTo>
                  <a:pt x="1991" y="1251"/>
                </a:lnTo>
                <a:close/>
                <a:moveTo>
                  <a:pt x="1597" y="458"/>
                </a:moveTo>
                <a:lnTo>
                  <a:pt x="1645" y="463"/>
                </a:lnTo>
                <a:lnTo>
                  <a:pt x="1951" y="1151"/>
                </a:lnTo>
                <a:lnTo>
                  <a:pt x="1597" y="458"/>
                </a:lnTo>
                <a:close/>
                <a:moveTo>
                  <a:pt x="657" y="401"/>
                </a:moveTo>
                <a:lnTo>
                  <a:pt x="685" y="362"/>
                </a:lnTo>
                <a:lnTo>
                  <a:pt x="1435" y="441"/>
                </a:lnTo>
                <a:lnTo>
                  <a:pt x="657" y="401"/>
                </a:lnTo>
                <a:close/>
                <a:moveTo>
                  <a:pt x="137" y="1184"/>
                </a:moveTo>
                <a:lnTo>
                  <a:pt x="118" y="1142"/>
                </a:lnTo>
                <a:lnTo>
                  <a:pt x="561" y="533"/>
                </a:lnTo>
                <a:lnTo>
                  <a:pt x="137" y="1184"/>
                </a:lnTo>
                <a:close/>
                <a:moveTo>
                  <a:pt x="557" y="2026"/>
                </a:moveTo>
                <a:lnTo>
                  <a:pt x="510" y="2022"/>
                </a:lnTo>
                <a:lnTo>
                  <a:pt x="204" y="1334"/>
                </a:lnTo>
                <a:lnTo>
                  <a:pt x="557" y="2026"/>
                </a:lnTo>
                <a:close/>
                <a:moveTo>
                  <a:pt x="1498" y="2084"/>
                </a:moveTo>
                <a:lnTo>
                  <a:pt x="1470" y="2123"/>
                </a:lnTo>
                <a:lnTo>
                  <a:pt x="720" y="2043"/>
                </a:lnTo>
                <a:lnTo>
                  <a:pt x="1498" y="2084"/>
                </a:lnTo>
                <a:close/>
                <a:moveTo>
                  <a:pt x="2018" y="1300"/>
                </a:moveTo>
                <a:lnTo>
                  <a:pt x="2037" y="1343"/>
                </a:lnTo>
                <a:lnTo>
                  <a:pt x="1594" y="1952"/>
                </a:lnTo>
                <a:lnTo>
                  <a:pt x="2018" y="1300"/>
                </a:lnTo>
                <a:close/>
                <a:moveTo>
                  <a:pt x="1655" y="463"/>
                </a:moveTo>
                <a:lnTo>
                  <a:pt x="1703" y="471"/>
                </a:lnTo>
                <a:lnTo>
                  <a:pt x="1984" y="1200"/>
                </a:lnTo>
                <a:lnTo>
                  <a:pt x="1655" y="463"/>
                </a:lnTo>
                <a:close/>
                <a:moveTo>
                  <a:pt x="690" y="353"/>
                </a:moveTo>
                <a:lnTo>
                  <a:pt x="721" y="315"/>
                </a:lnTo>
                <a:lnTo>
                  <a:pt x="1494" y="438"/>
                </a:lnTo>
                <a:lnTo>
                  <a:pt x="690" y="353"/>
                </a:lnTo>
                <a:close/>
                <a:moveTo>
                  <a:pt x="112" y="1133"/>
                </a:moveTo>
                <a:lnTo>
                  <a:pt x="95" y="1087"/>
                </a:lnTo>
                <a:lnTo>
                  <a:pt x="587" y="480"/>
                </a:lnTo>
                <a:lnTo>
                  <a:pt x="112" y="1133"/>
                </a:lnTo>
                <a:close/>
                <a:moveTo>
                  <a:pt x="500" y="2022"/>
                </a:moveTo>
                <a:lnTo>
                  <a:pt x="452" y="2014"/>
                </a:lnTo>
                <a:lnTo>
                  <a:pt x="171" y="1285"/>
                </a:lnTo>
                <a:lnTo>
                  <a:pt x="500" y="2022"/>
                </a:lnTo>
                <a:close/>
                <a:moveTo>
                  <a:pt x="1465" y="2132"/>
                </a:moveTo>
                <a:lnTo>
                  <a:pt x="1434" y="2170"/>
                </a:lnTo>
                <a:lnTo>
                  <a:pt x="661" y="2047"/>
                </a:lnTo>
                <a:lnTo>
                  <a:pt x="1465" y="2132"/>
                </a:lnTo>
                <a:close/>
                <a:moveTo>
                  <a:pt x="2043" y="1352"/>
                </a:moveTo>
                <a:lnTo>
                  <a:pt x="2060" y="1398"/>
                </a:lnTo>
                <a:lnTo>
                  <a:pt x="1567" y="2005"/>
                </a:lnTo>
                <a:lnTo>
                  <a:pt x="2043" y="1352"/>
                </a:lnTo>
                <a:close/>
                <a:moveTo>
                  <a:pt x="1714" y="471"/>
                </a:moveTo>
                <a:lnTo>
                  <a:pt x="1764" y="481"/>
                </a:lnTo>
                <a:lnTo>
                  <a:pt x="2015" y="1253"/>
                </a:lnTo>
                <a:lnTo>
                  <a:pt x="1714" y="471"/>
                </a:lnTo>
                <a:close/>
                <a:moveTo>
                  <a:pt x="727" y="306"/>
                </a:moveTo>
                <a:lnTo>
                  <a:pt x="760" y="269"/>
                </a:lnTo>
                <a:lnTo>
                  <a:pt x="1555" y="437"/>
                </a:lnTo>
                <a:lnTo>
                  <a:pt x="727" y="306"/>
                </a:lnTo>
                <a:close/>
                <a:moveTo>
                  <a:pt x="90" y="1078"/>
                </a:moveTo>
                <a:lnTo>
                  <a:pt x="74" y="1030"/>
                </a:lnTo>
                <a:lnTo>
                  <a:pt x="618" y="427"/>
                </a:lnTo>
                <a:lnTo>
                  <a:pt x="90" y="1078"/>
                </a:lnTo>
                <a:close/>
                <a:moveTo>
                  <a:pt x="440" y="2014"/>
                </a:moveTo>
                <a:lnTo>
                  <a:pt x="391" y="2004"/>
                </a:lnTo>
                <a:lnTo>
                  <a:pt x="140" y="1232"/>
                </a:lnTo>
                <a:lnTo>
                  <a:pt x="440" y="2014"/>
                </a:lnTo>
                <a:close/>
                <a:moveTo>
                  <a:pt x="1428" y="2179"/>
                </a:moveTo>
                <a:lnTo>
                  <a:pt x="1394" y="2216"/>
                </a:lnTo>
                <a:lnTo>
                  <a:pt x="599" y="2048"/>
                </a:lnTo>
                <a:lnTo>
                  <a:pt x="1428" y="2179"/>
                </a:lnTo>
                <a:close/>
                <a:moveTo>
                  <a:pt x="2065" y="1407"/>
                </a:moveTo>
                <a:lnTo>
                  <a:pt x="2081" y="1455"/>
                </a:lnTo>
                <a:lnTo>
                  <a:pt x="1537" y="2058"/>
                </a:lnTo>
                <a:lnTo>
                  <a:pt x="2065" y="1407"/>
                </a:lnTo>
                <a:close/>
                <a:moveTo>
                  <a:pt x="1774" y="482"/>
                </a:moveTo>
                <a:lnTo>
                  <a:pt x="1825" y="496"/>
                </a:lnTo>
                <a:lnTo>
                  <a:pt x="2044" y="1310"/>
                </a:lnTo>
                <a:lnTo>
                  <a:pt x="1774" y="482"/>
                </a:lnTo>
                <a:close/>
                <a:moveTo>
                  <a:pt x="766" y="260"/>
                </a:moveTo>
                <a:lnTo>
                  <a:pt x="804" y="222"/>
                </a:lnTo>
                <a:lnTo>
                  <a:pt x="1619" y="441"/>
                </a:lnTo>
                <a:lnTo>
                  <a:pt x="766" y="260"/>
                </a:lnTo>
                <a:close/>
                <a:moveTo>
                  <a:pt x="69" y="1020"/>
                </a:moveTo>
                <a:lnTo>
                  <a:pt x="56" y="969"/>
                </a:lnTo>
                <a:lnTo>
                  <a:pt x="652" y="374"/>
                </a:lnTo>
                <a:lnTo>
                  <a:pt x="69" y="1020"/>
                </a:lnTo>
                <a:close/>
                <a:moveTo>
                  <a:pt x="380" y="2003"/>
                </a:moveTo>
                <a:lnTo>
                  <a:pt x="329" y="1989"/>
                </a:lnTo>
                <a:lnTo>
                  <a:pt x="111" y="1175"/>
                </a:lnTo>
                <a:lnTo>
                  <a:pt x="380" y="2003"/>
                </a:lnTo>
                <a:close/>
                <a:moveTo>
                  <a:pt x="1388" y="2225"/>
                </a:moveTo>
                <a:lnTo>
                  <a:pt x="1351" y="2262"/>
                </a:lnTo>
                <a:lnTo>
                  <a:pt x="536" y="2044"/>
                </a:lnTo>
                <a:lnTo>
                  <a:pt x="1388" y="2225"/>
                </a:lnTo>
                <a:close/>
                <a:moveTo>
                  <a:pt x="2085" y="1465"/>
                </a:moveTo>
                <a:lnTo>
                  <a:pt x="2099" y="1516"/>
                </a:lnTo>
                <a:lnTo>
                  <a:pt x="1502" y="2111"/>
                </a:lnTo>
                <a:lnTo>
                  <a:pt x="2085" y="1465"/>
                </a:lnTo>
                <a:close/>
                <a:moveTo>
                  <a:pt x="1836" y="497"/>
                </a:moveTo>
                <a:lnTo>
                  <a:pt x="1887" y="514"/>
                </a:lnTo>
                <a:lnTo>
                  <a:pt x="2070" y="1369"/>
                </a:lnTo>
                <a:lnTo>
                  <a:pt x="1836" y="497"/>
                </a:lnTo>
                <a:close/>
                <a:moveTo>
                  <a:pt x="810" y="214"/>
                </a:moveTo>
                <a:lnTo>
                  <a:pt x="850" y="178"/>
                </a:lnTo>
                <a:lnTo>
                  <a:pt x="1684" y="448"/>
                </a:lnTo>
                <a:lnTo>
                  <a:pt x="810" y="214"/>
                </a:lnTo>
                <a:close/>
                <a:moveTo>
                  <a:pt x="51" y="959"/>
                </a:moveTo>
                <a:lnTo>
                  <a:pt x="40" y="906"/>
                </a:lnTo>
                <a:lnTo>
                  <a:pt x="691" y="320"/>
                </a:lnTo>
                <a:lnTo>
                  <a:pt x="51" y="959"/>
                </a:lnTo>
                <a:close/>
                <a:moveTo>
                  <a:pt x="319" y="1988"/>
                </a:moveTo>
                <a:lnTo>
                  <a:pt x="267" y="1971"/>
                </a:lnTo>
                <a:lnTo>
                  <a:pt x="85" y="1116"/>
                </a:lnTo>
                <a:lnTo>
                  <a:pt x="319" y="1988"/>
                </a:lnTo>
                <a:close/>
                <a:moveTo>
                  <a:pt x="1345" y="2271"/>
                </a:moveTo>
                <a:lnTo>
                  <a:pt x="1304" y="2307"/>
                </a:lnTo>
                <a:lnTo>
                  <a:pt x="471" y="2037"/>
                </a:lnTo>
                <a:lnTo>
                  <a:pt x="1345" y="2271"/>
                </a:lnTo>
                <a:close/>
                <a:moveTo>
                  <a:pt x="2103" y="1526"/>
                </a:moveTo>
                <a:lnTo>
                  <a:pt x="2115" y="1579"/>
                </a:lnTo>
                <a:lnTo>
                  <a:pt x="1463" y="2164"/>
                </a:lnTo>
                <a:lnTo>
                  <a:pt x="2103" y="1526"/>
                </a:lnTo>
                <a:close/>
                <a:moveTo>
                  <a:pt x="1898" y="516"/>
                </a:moveTo>
                <a:lnTo>
                  <a:pt x="1951" y="536"/>
                </a:lnTo>
                <a:lnTo>
                  <a:pt x="2094" y="1432"/>
                </a:lnTo>
                <a:lnTo>
                  <a:pt x="1898" y="516"/>
                </a:lnTo>
                <a:close/>
                <a:moveTo>
                  <a:pt x="857" y="169"/>
                </a:moveTo>
                <a:lnTo>
                  <a:pt x="901" y="133"/>
                </a:lnTo>
                <a:lnTo>
                  <a:pt x="1750" y="459"/>
                </a:lnTo>
                <a:lnTo>
                  <a:pt x="857" y="169"/>
                </a:lnTo>
                <a:close/>
                <a:moveTo>
                  <a:pt x="36" y="896"/>
                </a:moveTo>
                <a:lnTo>
                  <a:pt x="27" y="840"/>
                </a:lnTo>
                <a:lnTo>
                  <a:pt x="734" y="269"/>
                </a:lnTo>
                <a:lnTo>
                  <a:pt x="36" y="896"/>
                </a:lnTo>
                <a:close/>
                <a:moveTo>
                  <a:pt x="257" y="1969"/>
                </a:moveTo>
                <a:lnTo>
                  <a:pt x="204" y="1949"/>
                </a:lnTo>
                <a:lnTo>
                  <a:pt x="61" y="1052"/>
                </a:lnTo>
                <a:lnTo>
                  <a:pt x="257" y="1969"/>
                </a:lnTo>
                <a:close/>
                <a:moveTo>
                  <a:pt x="1298" y="2316"/>
                </a:moveTo>
                <a:lnTo>
                  <a:pt x="1253" y="2351"/>
                </a:lnTo>
                <a:lnTo>
                  <a:pt x="404" y="2026"/>
                </a:lnTo>
                <a:lnTo>
                  <a:pt x="1298" y="2316"/>
                </a:lnTo>
                <a:close/>
                <a:moveTo>
                  <a:pt x="2118" y="1588"/>
                </a:moveTo>
                <a:lnTo>
                  <a:pt x="2127" y="1645"/>
                </a:lnTo>
                <a:lnTo>
                  <a:pt x="1421" y="2216"/>
                </a:lnTo>
                <a:lnTo>
                  <a:pt x="2118" y="1588"/>
                </a:lnTo>
                <a:close/>
                <a:moveTo>
                  <a:pt x="1962" y="538"/>
                </a:moveTo>
                <a:lnTo>
                  <a:pt x="2016" y="562"/>
                </a:lnTo>
                <a:lnTo>
                  <a:pt x="2114" y="1499"/>
                </a:lnTo>
                <a:lnTo>
                  <a:pt x="1962" y="538"/>
                </a:lnTo>
                <a:close/>
                <a:moveTo>
                  <a:pt x="909" y="126"/>
                </a:moveTo>
                <a:lnTo>
                  <a:pt x="956" y="92"/>
                </a:lnTo>
                <a:lnTo>
                  <a:pt x="1818" y="475"/>
                </a:lnTo>
                <a:lnTo>
                  <a:pt x="909" y="126"/>
                </a:lnTo>
                <a:close/>
                <a:moveTo>
                  <a:pt x="24" y="830"/>
                </a:moveTo>
                <a:lnTo>
                  <a:pt x="18" y="772"/>
                </a:lnTo>
                <a:lnTo>
                  <a:pt x="781" y="218"/>
                </a:lnTo>
                <a:lnTo>
                  <a:pt x="24" y="830"/>
                </a:lnTo>
                <a:close/>
                <a:moveTo>
                  <a:pt x="193" y="1947"/>
                </a:moveTo>
                <a:lnTo>
                  <a:pt x="139" y="1923"/>
                </a:lnTo>
                <a:lnTo>
                  <a:pt x="41" y="986"/>
                </a:lnTo>
                <a:lnTo>
                  <a:pt x="193" y="1947"/>
                </a:lnTo>
                <a:close/>
                <a:moveTo>
                  <a:pt x="1246" y="2359"/>
                </a:moveTo>
                <a:lnTo>
                  <a:pt x="1199" y="2393"/>
                </a:lnTo>
                <a:lnTo>
                  <a:pt x="337" y="2010"/>
                </a:lnTo>
                <a:lnTo>
                  <a:pt x="1246" y="2359"/>
                </a:lnTo>
                <a:close/>
                <a:moveTo>
                  <a:pt x="2130" y="1655"/>
                </a:moveTo>
                <a:lnTo>
                  <a:pt x="2136" y="1713"/>
                </a:lnTo>
                <a:lnTo>
                  <a:pt x="1373" y="2266"/>
                </a:lnTo>
                <a:lnTo>
                  <a:pt x="2130" y="1655"/>
                </a:lnTo>
                <a:close/>
                <a:moveTo>
                  <a:pt x="2025" y="565"/>
                </a:moveTo>
                <a:lnTo>
                  <a:pt x="2080" y="593"/>
                </a:lnTo>
                <a:lnTo>
                  <a:pt x="2131" y="1567"/>
                </a:lnTo>
                <a:lnTo>
                  <a:pt x="2025" y="565"/>
                </a:lnTo>
                <a:close/>
                <a:moveTo>
                  <a:pt x="963" y="84"/>
                </a:moveTo>
                <a:lnTo>
                  <a:pt x="1015" y="50"/>
                </a:lnTo>
                <a:lnTo>
                  <a:pt x="1887" y="494"/>
                </a:lnTo>
                <a:lnTo>
                  <a:pt x="963" y="84"/>
                </a:lnTo>
                <a:close/>
                <a:moveTo>
                  <a:pt x="129" y="1920"/>
                </a:moveTo>
                <a:lnTo>
                  <a:pt x="75" y="1892"/>
                </a:lnTo>
                <a:lnTo>
                  <a:pt x="24" y="917"/>
                </a:lnTo>
                <a:lnTo>
                  <a:pt x="129" y="1920"/>
                </a:lnTo>
                <a:close/>
                <a:moveTo>
                  <a:pt x="1191" y="2401"/>
                </a:moveTo>
                <a:lnTo>
                  <a:pt x="1140" y="2434"/>
                </a:lnTo>
                <a:lnTo>
                  <a:pt x="268" y="1991"/>
                </a:lnTo>
                <a:lnTo>
                  <a:pt x="1191" y="2401"/>
                </a:lnTo>
                <a:close/>
                <a:moveTo>
                  <a:pt x="2145" y="1640"/>
                </a:moveTo>
                <a:lnTo>
                  <a:pt x="2090" y="596"/>
                </a:lnTo>
                <a:lnTo>
                  <a:pt x="2145" y="627"/>
                </a:lnTo>
                <a:lnTo>
                  <a:pt x="2145" y="1640"/>
                </a:lnTo>
                <a:close/>
                <a:moveTo>
                  <a:pt x="1956" y="519"/>
                </a:moveTo>
                <a:lnTo>
                  <a:pt x="1023" y="44"/>
                </a:lnTo>
                <a:lnTo>
                  <a:pt x="1077" y="12"/>
                </a:lnTo>
                <a:lnTo>
                  <a:pt x="1956" y="519"/>
                </a:lnTo>
                <a:close/>
                <a:moveTo>
                  <a:pt x="888" y="121"/>
                </a:moveTo>
                <a:lnTo>
                  <a:pt x="10" y="691"/>
                </a:lnTo>
                <a:lnTo>
                  <a:pt x="10" y="627"/>
                </a:lnTo>
                <a:lnTo>
                  <a:pt x="888" y="121"/>
                </a:lnTo>
                <a:close/>
                <a:moveTo>
                  <a:pt x="10" y="845"/>
                </a:moveTo>
                <a:lnTo>
                  <a:pt x="65" y="1889"/>
                </a:lnTo>
                <a:lnTo>
                  <a:pt x="10" y="1858"/>
                </a:lnTo>
                <a:lnTo>
                  <a:pt x="10" y="845"/>
                </a:lnTo>
                <a:close/>
                <a:moveTo>
                  <a:pt x="199" y="1966"/>
                </a:moveTo>
                <a:lnTo>
                  <a:pt x="1132" y="2441"/>
                </a:lnTo>
                <a:lnTo>
                  <a:pt x="1077" y="2473"/>
                </a:lnTo>
                <a:lnTo>
                  <a:pt x="199" y="1966"/>
                </a:lnTo>
                <a:close/>
                <a:moveTo>
                  <a:pt x="1266" y="2364"/>
                </a:moveTo>
                <a:lnTo>
                  <a:pt x="2145" y="1794"/>
                </a:lnTo>
                <a:lnTo>
                  <a:pt x="2145" y="1858"/>
                </a:lnTo>
                <a:lnTo>
                  <a:pt x="1266" y="2364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2655">
                <a:schemeClr val="accent3"/>
              </a:gs>
              <a:gs pos="47000">
                <a:srgbClr val="5BD8F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.xml"/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tags" Target="../tags/tag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3.png"/><Relationship Id="rId2" Type="http://schemas.openxmlformats.org/officeDocument/2006/relationships/tags" Target="../tags/tag8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3.png"/><Relationship Id="rId2" Type="http://schemas.openxmlformats.org/officeDocument/2006/relationships/tags" Target="../tags/tag10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tags" Target="../tags/tag12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tags" Target="../tags/tag13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20.png"/><Relationship Id="rId2" Type="http://schemas.openxmlformats.org/officeDocument/2006/relationships/tags" Target="../tags/tag15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20.png"/><Relationship Id="rId2" Type="http://schemas.openxmlformats.org/officeDocument/2006/relationships/tags" Target="../tags/tag16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23.png"/><Relationship Id="rId2" Type="http://schemas.openxmlformats.org/officeDocument/2006/relationships/tags" Target="../tags/tag17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image" Target="../media/image28.png"/><Relationship Id="rId7" Type="http://schemas.openxmlformats.org/officeDocument/2006/relationships/tags" Target="../tags/tag20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26.png"/><Relationship Id="rId2" Type="http://schemas.openxmlformats.org/officeDocument/2006/relationships/tags" Target="../tags/tag19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tags" Target="../tags/tag22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6" Type="http://schemas.openxmlformats.org/officeDocument/2006/relationships/tags" Target="../tags/tag23.xml"/><Relationship Id="rId5" Type="http://schemas.openxmlformats.org/officeDocument/2006/relationships/image" Target="../media/image31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tags" Target="../tags/tag24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slide" Target="slide1.xml"/><Relationship Id="rId7" Type="http://schemas.openxmlformats.org/officeDocument/2006/relationships/tags" Target="../tags/tag2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tags" Target="../tags/tag25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tags" Target="../tags/tag27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0.png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image" Target="../media/image39.png"/><Relationship Id="rId3" Type="http://schemas.openxmlformats.org/officeDocument/2006/relationships/tags" Target="../tags/tag28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slide" Target="slide1.xml"/><Relationship Id="rId7" Type="http://schemas.openxmlformats.org/officeDocument/2006/relationships/tags" Target="../tags/tag3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tags" Target="../tags/tag29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33.xml"/><Relationship Id="rId10" Type="http://schemas.openxmlformats.org/officeDocument/2006/relationships/image" Target="../media/image47.png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3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tags" Target="../tags/tag34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53.png"/><Relationship Id="rId2" Type="http://schemas.openxmlformats.org/officeDocument/2006/relationships/tags" Target="../tags/tag36.xml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8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9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60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tags" Target="../tags/tag37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62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9.xml"/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tags" Target="../tags/tag38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6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tags" Target="../tags/tag3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tags" Target="../tags/tag5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tags" Target="../tags/tag6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Slide" r:id="rId2" imgW="9525" imgH="9525" progId="">
                  <p:embed/>
                </p:oleObj>
              </mc:Choice>
              <mc:Fallback>
                <p:oleObj name="think-cell Slide" r:id="rId2" imgW="9525" imgH="9525" progId="">
                  <p:embed/>
                  <p:pic>
                    <p:nvPicPr>
                      <p:cNvPr id="0" name="Picture 5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4000" b="1" dirty="0"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40186" y="2167573"/>
            <a:ext cx="932689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6000" b="1" cap="none" spc="0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安防工程企业能力评价系统的功能和使用</a:t>
            </a:r>
            <a:endParaRPr lang="zh-CN" altLang="en-US" sz="6000" b="1" cap="none" spc="0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03635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1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表格数据填报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009140" y="790575"/>
            <a:ext cx="9734550" cy="5379085"/>
          </a:xfrm>
          <a:prstGeom prst="rect">
            <a:avLst/>
          </a:prstGeom>
        </p:spPr>
      </p:pic>
      <p:sp>
        <p:nvSpPr>
          <p:cNvPr id="4" name="对话气泡: 圆角矩形 3"/>
          <p:cNvSpPr/>
          <p:nvPr/>
        </p:nvSpPr>
        <p:spPr>
          <a:xfrm>
            <a:off x="2148512" y="4815985"/>
            <a:ext cx="6315075" cy="1180512"/>
          </a:xfrm>
          <a:prstGeom prst="wedgeRoundRectCallout">
            <a:avLst>
              <a:gd name="adj1" fmla="val -31643"/>
              <a:gd name="adj2" fmla="val -226175"/>
              <a:gd name="adj3" fmla="val 16667"/>
            </a:avLst>
          </a:prstGeom>
          <a:solidFill>
            <a:srgbClr val="FFF0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技术人员两种添加方式：</a:t>
            </a:r>
            <a:endParaRPr lang="en-US" altLang="zh-CN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、手动添加</a:t>
            </a:r>
            <a:endParaRPr lang="en-US" altLang="zh-CN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、系统获取（</a:t>
            </a: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</a:rPr>
              <a:t>获得中安协企业技术人员综合能力验证的人员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）</a:t>
            </a:r>
            <a:endParaRPr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0088" y="1536174"/>
            <a:ext cx="12444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技术人员表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01595" y="2194560"/>
            <a:ext cx="990600" cy="4572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562475" y="2194560"/>
            <a:ext cx="1714500" cy="508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1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009140" y="676275"/>
            <a:ext cx="9734550" cy="537908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表格数据填报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0088" y="1536174"/>
            <a:ext cx="12444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技术人员表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6620" y="777240"/>
            <a:ext cx="4696460" cy="5634990"/>
          </a:xfrm>
          <a:prstGeom prst="rect">
            <a:avLst/>
          </a:prstGeom>
          <a:ln w="76200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</p:pic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130810" y="5582285"/>
            <a:ext cx="2223135" cy="98996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zh-CN" alt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手动添加</a:t>
            </a:r>
            <a:endParaRPr lang="zh-CN" alt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00960" y="2092960"/>
            <a:ext cx="1012825" cy="48006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>
            <a:off x="3473450" y="2664460"/>
            <a:ext cx="1127760" cy="5257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圆角矩形标注 4"/>
          <p:cNvSpPr>
            <a:spLocks noChangeArrowheads="1"/>
          </p:cNvSpPr>
          <p:nvPr/>
        </p:nvSpPr>
        <p:spPr bwMode="auto">
          <a:xfrm>
            <a:off x="9070340" y="5089525"/>
            <a:ext cx="2789555" cy="1033145"/>
          </a:xfrm>
          <a:prstGeom prst="wedgeRoundRectCallout">
            <a:avLst>
              <a:gd name="adj1" fmla="val -94411"/>
              <a:gd name="adj2" fmla="val -19330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b="1" dirty="0">
                <a:solidFill>
                  <a:srgbClr val="FFC000"/>
                </a:solidFill>
              </a:rPr>
              <a:t>    </a:t>
            </a:r>
            <a:r>
              <a:rPr lang="zh-CN" altLang="en-US" b="1" dirty="0">
                <a:solidFill>
                  <a:srgbClr val="FFC000"/>
                </a:solidFill>
              </a:rPr>
              <a:t>手动添加的技术人员需为其上传技术职称或职业资格的证明文件</a:t>
            </a:r>
            <a:endParaRPr lang="zh-CN" altLang="en-US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1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64360" y="676275"/>
            <a:ext cx="9734550" cy="537908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表格数据填报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0088" y="1536174"/>
            <a:ext cx="12444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技术人员表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圆角矩形标注 3"/>
          <p:cNvSpPr>
            <a:spLocks noChangeArrowheads="1"/>
          </p:cNvSpPr>
          <p:nvPr/>
        </p:nvSpPr>
        <p:spPr bwMode="auto">
          <a:xfrm>
            <a:off x="7986935" y="5681231"/>
            <a:ext cx="3083442" cy="828052"/>
          </a:xfrm>
          <a:prstGeom prst="wedgeRoundRectCallout">
            <a:avLst>
              <a:gd name="adj1" fmla="val 37877"/>
              <a:gd name="adj2" fmla="val -149831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b="1" dirty="0">
                <a:solidFill>
                  <a:srgbClr val="FFC000"/>
                </a:solidFill>
              </a:rPr>
              <a:t>对于已经离职但还能获取到的技术人员要进行删除操作</a:t>
            </a:r>
            <a:endParaRPr lang="zh-CN" altLang="en-US" b="1" dirty="0">
              <a:solidFill>
                <a:srgbClr val="FFC000"/>
              </a:solidFill>
            </a:endParaRPr>
          </a:p>
        </p:txBody>
      </p:sp>
      <p:sp>
        <p:nvSpPr>
          <p:cNvPr id="22" name="矩形 21"/>
          <p:cNvSpPr/>
          <p:nvPr/>
        </p:nvSpPr>
        <p:spPr bwMode="auto">
          <a:xfrm>
            <a:off x="9586452" y="851392"/>
            <a:ext cx="2400161" cy="1002984"/>
          </a:xfrm>
          <a:prstGeom prst="rect">
            <a:avLst/>
          </a:prstGeom>
          <a:solidFill>
            <a:srgbClr val="FFF0E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r>
              <a:rPr lang="zh-CN" altLang="en-US" dirty="0">
                <a:solidFill>
                  <a:schemeClr val="accent3">
                    <a:lumMod val="75000"/>
                  </a:schemeClr>
                </a:solidFill>
              </a:rPr>
              <a:t>如有遇到技术人员身份证号被占用的情况，请联系地方安协处理。</a:t>
            </a:r>
            <a:endParaRPr lang="zh-CN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4960" y="771525"/>
            <a:ext cx="4343400" cy="584644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140950" y="3916680"/>
            <a:ext cx="464820" cy="36576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7321550" y="3386455"/>
            <a:ext cx="267462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130810" y="5734685"/>
            <a:ext cx="2223135" cy="98996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zh-CN" alt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系统获取</a:t>
            </a:r>
            <a:endParaRPr lang="zh-CN" alt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build="allAtOnce"/>
      <p:bldP spid="22" grpId="0" bldLvl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表格数据填报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0088" y="1536174"/>
            <a:ext cx="12444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技术人员表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87065" y="1802130"/>
            <a:ext cx="7936230" cy="387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796530" y="3213100"/>
            <a:ext cx="749300" cy="43180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标注 6"/>
          <p:cNvSpPr>
            <a:spLocks noChangeArrowheads="1"/>
          </p:cNvSpPr>
          <p:nvPr/>
        </p:nvSpPr>
        <p:spPr bwMode="auto">
          <a:xfrm>
            <a:off x="7609959" y="1150780"/>
            <a:ext cx="4444554" cy="793900"/>
          </a:xfrm>
          <a:prstGeom prst="wedgeRoundRectCallout">
            <a:avLst>
              <a:gd name="adj1" fmla="val -35186"/>
              <a:gd name="adj2" fmla="val 221528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b="1" dirty="0">
                <a:solidFill>
                  <a:srgbClr val="FFC000"/>
                </a:solidFill>
              </a:rPr>
              <a:t>　添加完技术人员信息后，一定要记得为技术人员表填写“表注”</a:t>
            </a:r>
            <a:endParaRPr lang="zh-CN" altLang="en-US" b="1" dirty="0">
              <a:solidFill>
                <a:srgbClr val="FFC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215" y="1276350"/>
            <a:ext cx="5789295" cy="4925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表格数据填报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0088" y="1536174"/>
            <a:ext cx="12444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技术人员表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64360" y="1550035"/>
            <a:ext cx="9172575" cy="39528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802630" y="2948940"/>
            <a:ext cx="901700" cy="46990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b="3810"/>
          <a:stretch>
            <a:fillRect/>
          </a:stretch>
        </p:blipFill>
        <p:spPr>
          <a:xfrm>
            <a:off x="2392045" y="897255"/>
            <a:ext cx="8446135" cy="567499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614930" y="5751195"/>
            <a:ext cx="8001000" cy="67310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标注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403080" y="3362960"/>
            <a:ext cx="2628265" cy="882015"/>
          </a:xfrm>
          <a:prstGeom prst="wedgeRoundRectCallout">
            <a:avLst>
              <a:gd name="adj1" fmla="val -46496"/>
              <a:gd name="adj2" fmla="val 254031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b="1" dirty="0">
                <a:solidFill>
                  <a:srgbClr val="FFC000"/>
                </a:solidFill>
              </a:rPr>
              <a:t>这些就是表注中填写的信息</a:t>
            </a:r>
            <a:endParaRPr lang="zh-CN" altLang="en-US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2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1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47215" y="1266825"/>
            <a:ext cx="10008235" cy="41814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表格数据填报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0088" y="1536174"/>
            <a:ext cx="12444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竣工工程表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57450" y="2908300"/>
            <a:ext cx="657860" cy="46799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8350" y="831215"/>
            <a:ext cx="5102860" cy="5444490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 flipV="1">
            <a:off x="3275965" y="2816860"/>
            <a:ext cx="1181100" cy="3200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1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64360" y="1520825"/>
            <a:ext cx="9728835" cy="406463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表格数据填报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0088" y="1536174"/>
            <a:ext cx="12444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竣工工程表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圆角矩形标注 3"/>
          <p:cNvSpPr>
            <a:spLocks noChangeArrowheads="1"/>
          </p:cNvSpPr>
          <p:nvPr/>
        </p:nvSpPr>
        <p:spPr bwMode="auto">
          <a:xfrm>
            <a:off x="2067560" y="1344930"/>
            <a:ext cx="3471545" cy="683895"/>
          </a:xfrm>
          <a:prstGeom prst="wedgeRoundRectCallout">
            <a:avLst>
              <a:gd name="adj1" fmla="val 17258"/>
              <a:gd name="adj2" fmla="val 199396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chemeClr val="accent2">
                    <a:lumMod val="75000"/>
                  </a:schemeClr>
                </a:solidFill>
              </a:rPr>
              <a:t>添加完竣工业绩后，一定要记得为工程业绩表填写“表注” 。</a:t>
            </a:r>
            <a:endParaRPr lang="zh-CN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11930" y="3121025"/>
            <a:ext cx="927100" cy="45720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1340" y="1314450"/>
            <a:ext cx="5951855" cy="4559935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 flipV="1">
            <a:off x="5066665" y="3175000"/>
            <a:ext cx="472440" cy="990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1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09800" y="2028825"/>
            <a:ext cx="9677400" cy="357759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表格数据填报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0088" y="1536174"/>
            <a:ext cx="12444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竣工工程表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圆角矩形标注 3"/>
          <p:cNvSpPr>
            <a:spLocks noChangeArrowheads="1"/>
          </p:cNvSpPr>
          <p:nvPr/>
        </p:nvSpPr>
        <p:spPr bwMode="auto">
          <a:xfrm>
            <a:off x="4458369" y="1460075"/>
            <a:ext cx="2081629" cy="439579"/>
          </a:xfrm>
          <a:prstGeom prst="wedgeRoundRectCallout">
            <a:avLst>
              <a:gd name="adj1" fmla="val -86821"/>
              <a:gd name="adj2" fmla="val 368586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chemeClr val="accent2">
                    <a:lumMod val="75000"/>
                  </a:schemeClr>
                </a:solidFill>
              </a:rPr>
              <a:t>预览竣工工程表</a:t>
            </a:r>
            <a:endParaRPr lang="zh-CN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86430" y="3263900"/>
            <a:ext cx="777875" cy="330200"/>
          </a:xfrm>
          <a:prstGeom prst="rect">
            <a:avLst/>
          </a:prstGeom>
          <a:solidFill>
            <a:srgbClr val="000000">
              <a:alpha val="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5070" y="1247140"/>
            <a:ext cx="8245475" cy="5148580"/>
          </a:xfrm>
          <a:prstGeom prst="rect">
            <a:avLst/>
          </a:prstGeom>
        </p:spPr>
      </p:pic>
      <p:sp>
        <p:nvSpPr>
          <p:cNvPr id="15" name="圆角矩形标注 3"/>
          <p:cNvSpPr>
            <a:spLocks noChangeArrowheads="1"/>
          </p:cNvSpPr>
          <p:nvPr/>
        </p:nvSpPr>
        <p:spPr bwMode="auto">
          <a:xfrm>
            <a:off x="10495280" y="3429000"/>
            <a:ext cx="1683385" cy="784860"/>
          </a:xfrm>
          <a:prstGeom prst="wedgeRoundRectCallout">
            <a:avLst>
              <a:gd name="adj1" fmla="val -214654"/>
              <a:gd name="adj2" fmla="val 200080"/>
              <a:gd name="adj3" fmla="val 16667"/>
            </a:avLst>
          </a:prstGeom>
          <a:solidFill>
            <a:srgbClr val="FFF0E1"/>
          </a:solidFill>
          <a:ln w="9525" algn="ctr">
            <a:solidFill>
              <a:srgbClr val="FF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dirty="0">
                <a:solidFill>
                  <a:schemeClr val="accent2">
                    <a:lumMod val="50000"/>
                  </a:schemeClr>
                </a:solidFill>
              </a:rPr>
              <a:t>这些就是</a:t>
            </a:r>
            <a:r>
              <a:rPr lang="zh-CN" altLang="en-US" sz="1800" dirty="0">
                <a:solidFill>
                  <a:srgbClr val="FF0000"/>
                </a:solidFill>
              </a:rPr>
              <a:t>表注</a:t>
            </a:r>
            <a:r>
              <a:rPr lang="zh-CN" altLang="en-US" sz="1800" dirty="0">
                <a:solidFill>
                  <a:schemeClr val="accent2">
                    <a:lumMod val="50000"/>
                  </a:schemeClr>
                </a:solidFill>
              </a:rPr>
              <a:t>里填写的信息</a:t>
            </a:r>
            <a:endParaRPr lang="zh-CN" altLang="en-US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45130" y="5552440"/>
            <a:ext cx="7467600" cy="3302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307330" y="4904740"/>
            <a:ext cx="2247900" cy="330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5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能力评价－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96073" y="1125331"/>
            <a:ext cx="81473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企业填报第二步：证明文件上传</a:t>
            </a:r>
            <a:endParaRPr lang="zh-CN" alt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13816" y="2357357"/>
            <a:ext cx="4692500" cy="2486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3600" dirty="0">
                <a:solidFill>
                  <a:schemeClr val="accent3"/>
                </a:solidFill>
              </a:rPr>
              <a:t>企业基本资料；</a:t>
            </a:r>
            <a:endParaRPr lang="en-US" altLang="zh-CN" sz="3600" dirty="0">
              <a:solidFill>
                <a:schemeClr val="accent3"/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3600" dirty="0">
                <a:solidFill>
                  <a:schemeClr val="accent3"/>
                </a:solidFill>
              </a:rPr>
              <a:t>企业工程业绩资料；</a:t>
            </a:r>
            <a:endParaRPr lang="en-US" altLang="zh-CN" sz="3600" dirty="0">
              <a:solidFill>
                <a:schemeClr val="accent3"/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3600" dirty="0">
                <a:solidFill>
                  <a:schemeClr val="accent3"/>
                </a:solidFill>
              </a:rPr>
              <a:t>企业自评报告；</a:t>
            </a:r>
            <a:endParaRPr lang="zh-CN" altLang="en-US" sz="36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08960" y="885190"/>
            <a:ext cx="6438265" cy="579501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证明文件上传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4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834" y="1268238"/>
            <a:ext cx="124449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基本资料上传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矩形标注 3"/>
          <p:cNvSpPr>
            <a:spLocks noChangeArrowheads="1"/>
          </p:cNvSpPr>
          <p:nvPr/>
        </p:nvSpPr>
        <p:spPr bwMode="auto">
          <a:xfrm>
            <a:off x="9334500" y="1501775"/>
            <a:ext cx="2760345" cy="1551940"/>
          </a:xfrm>
          <a:prstGeom prst="wedgeRectCallout">
            <a:avLst>
              <a:gd name="adj1" fmla="val -16305"/>
              <a:gd name="adj2" fmla="val -9499"/>
            </a:avLst>
          </a:prstGeom>
          <a:solidFill>
            <a:srgbClr val="FFF0E1"/>
          </a:solidFill>
          <a:ln w="9525" algn="ctr">
            <a:solidFill>
              <a:schemeClr val="accent2">
                <a:lumMod val="75000"/>
              </a:schemeClr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/>
              <a:t>对于各项上传文件的格式及文件大小要求在“</a:t>
            </a:r>
            <a:r>
              <a:rPr lang="zh-CN" altLang="en-US" sz="1800" b="1" dirty="0">
                <a:solidFill>
                  <a:srgbClr val="FF0000"/>
                </a:solidFill>
              </a:rPr>
              <a:t>填报指南</a:t>
            </a:r>
            <a:r>
              <a:rPr lang="zh-CN" altLang="en-US" sz="1800" b="1" dirty="0"/>
              <a:t>”中都有详细的说明，企业填报时须仔细查阅，按要求准备好文件。</a:t>
            </a:r>
            <a:endParaRPr lang="zh-CN" altLang="en-US" sz="1800" b="1" dirty="0"/>
          </a:p>
        </p:txBody>
      </p:sp>
      <p:sp>
        <p:nvSpPr>
          <p:cNvPr id="13" name="矩形: 圆角 12"/>
          <p:cNvSpPr/>
          <p:nvPr/>
        </p:nvSpPr>
        <p:spPr>
          <a:xfrm>
            <a:off x="1996440" y="2073910"/>
            <a:ext cx="1787525" cy="930275"/>
          </a:xfrm>
          <a:prstGeom prst="roundRect">
            <a:avLst/>
          </a:prstGeom>
          <a:solidFill>
            <a:srgbClr val="FFF0E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系统支持多文件批量上传</a:t>
            </a:r>
            <a:endParaRPr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圆角矩形标注 4"/>
          <p:cNvSpPr>
            <a:spLocks noChangeArrowheads="1"/>
          </p:cNvSpPr>
          <p:nvPr/>
        </p:nvSpPr>
        <p:spPr bwMode="auto">
          <a:xfrm>
            <a:off x="7950200" y="3429000"/>
            <a:ext cx="4030345" cy="1392555"/>
          </a:xfrm>
          <a:prstGeom prst="wedgeRoundRectCallout">
            <a:avLst>
              <a:gd name="adj1" fmla="val -42563"/>
              <a:gd name="adj2" fmla="val -197104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accent2">
                <a:lumMod val="50000"/>
              </a:schemeClr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dirty="0"/>
              <a:t>这里有提示上传文件的空间使用情况</a:t>
            </a:r>
            <a:endParaRPr lang="en-US" altLang="zh-CN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dirty="0"/>
              <a:t>系统为每个企业分配</a:t>
            </a:r>
            <a:r>
              <a:rPr lang="en-US" altLang="zh-CN" sz="1800" b="1" dirty="0">
                <a:solidFill>
                  <a:srgbClr val="C00000"/>
                </a:solidFill>
              </a:rPr>
              <a:t>50</a:t>
            </a:r>
            <a:r>
              <a:rPr lang="zh-CN" altLang="en-US" sz="1800" b="1" dirty="0">
                <a:solidFill>
                  <a:srgbClr val="C00000"/>
                </a:solidFill>
              </a:rPr>
              <a:t>Ｍ</a:t>
            </a:r>
            <a:r>
              <a:rPr lang="zh-CN" altLang="en-US" sz="1800" b="1" dirty="0"/>
              <a:t>的文件存储空间</a:t>
            </a:r>
            <a:r>
              <a:rPr lang="zh-CN" altLang="en-US" sz="1800" dirty="0"/>
              <a:t>，所以企业需要在保证文件</a:t>
            </a:r>
            <a:r>
              <a:rPr lang="zh-CN" altLang="en-US" sz="1800" b="1" dirty="0"/>
              <a:t>清晰</a:t>
            </a:r>
            <a:r>
              <a:rPr lang="zh-CN" altLang="en-US" sz="1800" dirty="0"/>
              <a:t>的前提下尽量</a:t>
            </a:r>
            <a:r>
              <a:rPr lang="zh-CN" altLang="en-US" sz="1800" b="1" dirty="0"/>
              <a:t>压缩文件</a:t>
            </a:r>
            <a:r>
              <a:rPr lang="zh-CN" altLang="en-US" sz="1800" dirty="0"/>
              <a:t>大小。</a:t>
            </a:r>
            <a:endParaRPr lang="zh-CN" altLang="en-US" sz="1800" dirty="0"/>
          </a:p>
        </p:txBody>
      </p:sp>
      <p:sp>
        <p:nvSpPr>
          <p:cNvPr id="3" name="矩形 2"/>
          <p:cNvSpPr/>
          <p:nvPr/>
        </p:nvSpPr>
        <p:spPr>
          <a:xfrm>
            <a:off x="7651750" y="1122680"/>
            <a:ext cx="1682750" cy="21336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594090" y="4950460"/>
            <a:ext cx="640080" cy="31242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标注 3"/>
          <p:cNvSpPr>
            <a:spLocks noChangeArrowheads="1"/>
          </p:cNvSpPr>
          <p:nvPr/>
        </p:nvSpPr>
        <p:spPr bwMode="auto">
          <a:xfrm>
            <a:off x="4857750" y="5649595"/>
            <a:ext cx="4689475" cy="656590"/>
          </a:xfrm>
          <a:prstGeom prst="wedgeRoundRectCallout">
            <a:avLst>
              <a:gd name="adj1" fmla="val 35294"/>
              <a:gd name="adj2" fmla="val -117988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accent2">
                <a:lumMod val="50000"/>
              </a:schemeClr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chemeClr val="accent2">
                    <a:lumMod val="75000"/>
                  </a:schemeClr>
                </a:solidFill>
              </a:rPr>
              <a:t>上传文件后，点击预览即可查看文件内容</a:t>
            </a:r>
            <a:endParaRPr lang="zh-CN" altLang="en-US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chemeClr val="accent2">
                    <a:lumMod val="75000"/>
                  </a:schemeClr>
                </a:solidFill>
              </a:rPr>
              <a:t>点击删除可删除文件</a:t>
            </a:r>
            <a:endParaRPr lang="zh-CN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3" grpId="0" bldLvl="0" animBg="1"/>
      <p:bldP spid="18" grpId="0" bldLvl="0" animBg="1"/>
      <p:bldP spid="3" grpId="0" bldLvl="0" animBg="1"/>
      <p:bldP spid="9" grpId="0" animBg="1"/>
      <p:bldP spid="1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能力评价－</a:t>
            </a:r>
            <a:r>
              <a:rPr lang="zh-CN" altLang="en-US" sz="28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能力评价企业网上填报平台</a:t>
            </a:r>
            <a:endParaRPr lang="zh-CN" altLang="en-US" sz="2800" kern="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062368" y="1166561"/>
            <a:ext cx="3350147" cy="4855816"/>
            <a:chOff x="1062368" y="1010088"/>
            <a:chExt cx="3350147" cy="4855816"/>
          </a:xfrm>
        </p:grpSpPr>
        <p:sp>
          <p:nvSpPr>
            <p:cNvPr id="15" name="矩形 14"/>
            <p:cNvSpPr/>
            <p:nvPr/>
          </p:nvSpPr>
          <p:spPr>
            <a:xfrm>
              <a:off x="1105785" y="3426313"/>
              <a:ext cx="2796363" cy="44526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企业确认</a:t>
              </a:r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89837" y="4129123"/>
              <a:ext cx="2796363" cy="52457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等待审核结果</a:t>
              </a:r>
              <a:endParaRPr lang="zh-CN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1062368" y="5320534"/>
              <a:ext cx="2796363" cy="54537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打印、报批、盖章</a:t>
              </a:r>
              <a:endParaRPr lang="zh-CN" altLang="en-US" dirty="0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105786" y="1010088"/>
              <a:ext cx="2796362" cy="664938"/>
              <a:chOff x="1105786" y="1137681"/>
              <a:chExt cx="2796362" cy="664938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1105786" y="1137681"/>
                <a:ext cx="2796362" cy="47846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注册</a:t>
                </a:r>
                <a:endParaRPr lang="zh-CN" altLang="en-US" dirty="0"/>
              </a:p>
            </p:txBody>
          </p:sp>
          <p:sp>
            <p:nvSpPr>
              <p:cNvPr id="6" name="箭头: 下 5"/>
              <p:cNvSpPr/>
              <p:nvPr/>
            </p:nvSpPr>
            <p:spPr>
              <a:xfrm>
                <a:off x="2402958" y="1616146"/>
                <a:ext cx="148856" cy="18647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1105786" y="1742813"/>
              <a:ext cx="2796362" cy="621938"/>
              <a:chOff x="1105786" y="1827876"/>
              <a:chExt cx="2796362" cy="621938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105786" y="1827876"/>
                <a:ext cx="2796362" cy="45101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登录</a:t>
                </a:r>
                <a:endParaRPr lang="zh-CN" altLang="en-US" dirty="0"/>
              </a:p>
            </p:txBody>
          </p:sp>
          <p:sp>
            <p:nvSpPr>
              <p:cNvPr id="19" name="箭头: 下 18"/>
              <p:cNvSpPr/>
              <p:nvPr/>
            </p:nvSpPr>
            <p:spPr>
              <a:xfrm>
                <a:off x="2390552" y="2263341"/>
                <a:ext cx="148856" cy="18647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1105785" y="2447235"/>
              <a:ext cx="2796363" cy="911277"/>
              <a:chOff x="1105785" y="2479134"/>
              <a:chExt cx="2796363" cy="911277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105785" y="2479134"/>
                <a:ext cx="2796363" cy="72126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按申报指南</a:t>
                </a:r>
                <a:br>
                  <a:rPr lang="en-US" altLang="zh-CN" dirty="0"/>
                </a:br>
                <a:r>
                  <a:rPr lang="zh-CN" altLang="en-US" dirty="0"/>
                  <a:t>填报数据、上传资料</a:t>
                </a:r>
                <a:endParaRPr lang="zh-CN" altLang="en-US" dirty="0"/>
              </a:p>
            </p:txBody>
          </p:sp>
          <p:sp>
            <p:nvSpPr>
              <p:cNvPr id="20" name="箭头: 下 19"/>
              <p:cNvSpPr/>
              <p:nvPr/>
            </p:nvSpPr>
            <p:spPr>
              <a:xfrm>
                <a:off x="2406498" y="3203938"/>
                <a:ext cx="148856" cy="18647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箭头: 下 20"/>
            <p:cNvSpPr/>
            <p:nvPr/>
          </p:nvSpPr>
          <p:spPr>
            <a:xfrm>
              <a:off x="2402958" y="3866208"/>
              <a:ext cx="148856" cy="18647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箭头: 下 7"/>
            <p:cNvSpPr/>
            <p:nvPr/>
          </p:nvSpPr>
          <p:spPr>
            <a:xfrm>
              <a:off x="2381692" y="4632436"/>
              <a:ext cx="157716" cy="66137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450320" y="4792317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B050"/>
                  </a:solidFill>
                </a:rPr>
                <a:t>通过</a:t>
              </a:r>
              <a:endParaRPr lang="zh-CN" altLang="en-US" dirty="0">
                <a:solidFill>
                  <a:srgbClr val="00B050"/>
                </a:solidFill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3902148" y="2711304"/>
              <a:ext cx="510367" cy="1733104"/>
              <a:chOff x="3919860" y="2711304"/>
              <a:chExt cx="439490" cy="1733104"/>
            </a:xfrm>
          </p:grpSpPr>
          <p:sp>
            <p:nvSpPr>
              <p:cNvPr id="24" name="箭头: 圆角右 23"/>
              <p:cNvSpPr/>
              <p:nvPr/>
            </p:nvSpPr>
            <p:spPr>
              <a:xfrm flipH="1">
                <a:off x="3919864" y="2711304"/>
                <a:ext cx="439486" cy="1616147"/>
              </a:xfrm>
              <a:prstGeom prst="bentArrow">
                <a:avLst>
                  <a:gd name="adj1" fmla="val 13000"/>
                  <a:gd name="adj2" fmla="val 27027"/>
                  <a:gd name="adj3" fmla="val 25000"/>
                  <a:gd name="adj4" fmla="val 4375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L 形 24"/>
              <p:cNvSpPr/>
              <p:nvPr/>
            </p:nvSpPr>
            <p:spPr>
              <a:xfrm flipH="1">
                <a:off x="3919860" y="4327451"/>
                <a:ext cx="439486" cy="116957"/>
              </a:xfrm>
              <a:prstGeom prst="corne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3935812" y="3160037"/>
              <a:ext cx="4154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</a:rPr>
                <a:t>不</a:t>
              </a:r>
              <a:endParaRPr lang="en-US" altLang="zh-CN" dirty="0">
                <a:solidFill>
                  <a:srgbClr val="FF0000"/>
                </a:solidFill>
              </a:endParaRPr>
            </a:p>
            <a:p>
              <a:r>
                <a:rPr lang="zh-CN" altLang="en-US" dirty="0">
                  <a:solidFill>
                    <a:srgbClr val="FF0000"/>
                  </a:solidFill>
                </a:rPr>
                <a:t>通</a:t>
              </a:r>
              <a:endParaRPr lang="en-US" altLang="zh-CN" dirty="0">
                <a:solidFill>
                  <a:srgbClr val="FF0000"/>
                </a:solidFill>
              </a:endParaRPr>
            </a:p>
            <a:p>
              <a:r>
                <a:rPr lang="zh-CN" altLang="en-US" dirty="0">
                  <a:solidFill>
                    <a:srgbClr val="FF0000"/>
                  </a:solidFill>
                </a:rPr>
                <a:t>过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Rectangle 17"/>
          <p:cNvSpPr>
            <a:spLocks noRot="1" noChangeArrowheads="1"/>
          </p:cNvSpPr>
          <p:nvPr/>
        </p:nvSpPr>
        <p:spPr bwMode="auto">
          <a:xfrm>
            <a:off x="5170966" y="1301808"/>
            <a:ext cx="6545262" cy="40595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l">
              <a:lnSpc>
                <a:spcPct val="120000"/>
              </a:lnSpc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ea typeface="仿宋_GB2312" pitchFamily="49" charset="-122"/>
              </a:rPr>
              <a:t>　　</a:t>
            </a:r>
            <a:r>
              <a:rPr lang="zh-CN" altLang="en-US" sz="2400" b="1" dirty="0">
                <a:solidFill>
                  <a:srgbClr val="0070C0"/>
                </a:solidFill>
                <a:ea typeface="仿宋_GB2312" pitchFamily="49" charset="-122"/>
              </a:rPr>
              <a:t>企业网上填报的大体步骤如左图所示。</a:t>
            </a:r>
            <a:endParaRPr lang="en-US" altLang="zh-CN" sz="2400" b="1" dirty="0">
              <a:solidFill>
                <a:srgbClr val="0070C0"/>
              </a:solidFill>
              <a:ea typeface="仿宋_GB2312" pitchFamily="49" charset="-122"/>
            </a:endParaRPr>
          </a:p>
          <a:p>
            <a:pPr algn="l">
              <a:lnSpc>
                <a:spcPct val="120000"/>
              </a:lnSpc>
              <a:defRPr/>
            </a:pPr>
            <a:br>
              <a:rPr lang="zh-CN" altLang="en-US" sz="2400" b="1" dirty="0">
                <a:solidFill>
                  <a:srgbClr val="0070C0"/>
                </a:solidFill>
                <a:ea typeface="仿宋_GB2312" pitchFamily="49" charset="-122"/>
              </a:rPr>
            </a:br>
            <a:r>
              <a:rPr lang="zh-CN" altLang="en-US" sz="2400" b="1" dirty="0">
                <a:solidFill>
                  <a:srgbClr val="0070C0"/>
                </a:solidFill>
                <a:ea typeface="仿宋_GB2312" pitchFamily="49" charset="-122"/>
              </a:rPr>
              <a:t>　　其中在企业确认之后，资料将被锁定，如资料不符合合规性审查，企业操作将被激活，可以补充完善后，再次提交，直至通过审查。</a:t>
            </a:r>
            <a:endParaRPr lang="zh-CN" altLang="en-US" sz="2400" b="1" dirty="0">
              <a:solidFill>
                <a:srgbClr val="0070C0"/>
              </a:solidFill>
              <a:ea typeface="仿宋_GB2312" pitchFamily="49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1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790825" y="1628140"/>
            <a:ext cx="8328025" cy="32797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证明文件上传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834" y="1268238"/>
            <a:ext cx="124449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业绩</a:t>
            </a:r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资料上传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21170" y="3429000"/>
            <a:ext cx="977900" cy="53340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l="3230" r="1318"/>
          <a:stretch>
            <a:fillRect/>
          </a:stretch>
        </p:blipFill>
        <p:spPr>
          <a:xfrm>
            <a:off x="2498725" y="1597660"/>
            <a:ext cx="8877300" cy="4194810"/>
          </a:xfrm>
          <a:prstGeom prst="rect">
            <a:avLst/>
          </a:prstGeom>
        </p:spPr>
      </p:pic>
      <p:sp>
        <p:nvSpPr>
          <p:cNvPr id="18" name="圆角矩形标注 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21170" y="1781810"/>
            <a:ext cx="3592195" cy="481965"/>
          </a:xfrm>
          <a:prstGeom prst="wedgeRoundRectCallout">
            <a:avLst>
              <a:gd name="adj1" fmla="val -5152"/>
              <a:gd name="adj2" fmla="val 141436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accent2">
                <a:lumMod val="50000"/>
              </a:schemeClr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dirty="0"/>
              <a:t>支持同时选中多个文件</a:t>
            </a:r>
            <a:r>
              <a:rPr lang="en-US" altLang="zh-CN" sz="1800" dirty="0"/>
              <a:t> </a:t>
            </a:r>
            <a:r>
              <a:rPr lang="zh-CN" altLang="en-US" sz="1800" dirty="0"/>
              <a:t>批量上传</a:t>
            </a:r>
            <a:endParaRPr lang="zh-CN" altLang="en-US" sz="18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8725" y="842010"/>
            <a:ext cx="8876665" cy="5730240"/>
          </a:xfrm>
          <a:prstGeom prst="rect">
            <a:avLst/>
          </a:prstGeom>
        </p:spPr>
      </p:pic>
      <p:sp>
        <p:nvSpPr>
          <p:cNvPr id="15" name="圆角矩形标注 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910840" y="2947035"/>
            <a:ext cx="2461260" cy="710565"/>
          </a:xfrm>
          <a:prstGeom prst="wedgeRoundRectCallout">
            <a:avLst>
              <a:gd name="adj1" fmla="val 112177"/>
              <a:gd name="adj2" fmla="val -49341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accent2">
                <a:lumMod val="50000"/>
              </a:schemeClr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dirty="0"/>
              <a:t>上传成功后，点击上传可继续上传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bldLvl="0" animBg="1"/>
      <p:bldP spid="1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证明文件上传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834" y="1268238"/>
            <a:ext cx="124449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企业自评报告　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42870" y="807085"/>
            <a:ext cx="8087995" cy="5574665"/>
          </a:xfrm>
          <a:prstGeom prst="rect">
            <a:avLst/>
          </a:prstGeom>
        </p:spPr>
      </p:pic>
      <p:sp>
        <p:nvSpPr>
          <p:cNvPr id="15" name="圆角矩形标注 4"/>
          <p:cNvSpPr>
            <a:spLocks noChangeArrowheads="1"/>
          </p:cNvSpPr>
          <p:nvPr/>
        </p:nvSpPr>
        <p:spPr bwMode="auto">
          <a:xfrm>
            <a:off x="7904480" y="5640070"/>
            <a:ext cx="2461260" cy="481965"/>
          </a:xfrm>
          <a:prstGeom prst="wedgeRoundRectCallout">
            <a:avLst>
              <a:gd name="adj1" fmla="val -70278"/>
              <a:gd name="adj2" fmla="val -214295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accent2">
                <a:lumMod val="50000"/>
              </a:schemeClr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dirty="0"/>
              <a:t>点击上传可继续上传</a:t>
            </a:r>
            <a:endParaRPr lang="zh-CN" altLang="en-US" sz="1800" dirty="0"/>
          </a:p>
        </p:txBody>
      </p:sp>
      <p:sp>
        <p:nvSpPr>
          <p:cNvPr id="17" name="圆角矩形标注 3"/>
          <p:cNvSpPr>
            <a:spLocks noChangeArrowheads="1"/>
          </p:cNvSpPr>
          <p:nvPr/>
        </p:nvSpPr>
        <p:spPr bwMode="auto">
          <a:xfrm>
            <a:off x="7904480" y="3881755"/>
            <a:ext cx="3646805" cy="777240"/>
          </a:xfrm>
          <a:prstGeom prst="wedgeRoundRectCallout">
            <a:avLst>
              <a:gd name="adj1" fmla="val 6329"/>
              <a:gd name="adj2" fmla="val -134068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accent2">
                <a:lumMod val="50000"/>
              </a:schemeClr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chemeClr val="accent2">
                    <a:lumMod val="75000"/>
                  </a:schemeClr>
                </a:solidFill>
              </a:rPr>
              <a:t>点击预览即可查看文件内容</a:t>
            </a:r>
            <a:endParaRPr lang="zh-CN" altLang="en-US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chemeClr val="accent2">
                    <a:lumMod val="75000"/>
                  </a:schemeClr>
                </a:solidFill>
              </a:rPr>
              <a:t>点击删除可删除文件</a:t>
            </a:r>
            <a:endParaRPr lang="zh-CN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能力评价－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96073" y="1125331"/>
            <a:ext cx="786232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企业填报第三步：企业确认</a:t>
            </a:r>
            <a:endParaRPr lang="zh-CN" alt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14429" y="3307776"/>
            <a:ext cx="6425607" cy="1655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3600" dirty="0">
                <a:solidFill>
                  <a:schemeClr val="accent3"/>
                </a:solidFill>
              </a:rPr>
              <a:t>资料填写不完整的不能确认；</a:t>
            </a:r>
            <a:endParaRPr lang="en-US" altLang="zh-CN" sz="3600" dirty="0">
              <a:solidFill>
                <a:schemeClr val="accent3"/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3600" dirty="0">
                <a:solidFill>
                  <a:schemeClr val="accent3"/>
                </a:solidFill>
              </a:rPr>
              <a:t>符合条件的企业可提交确认；</a:t>
            </a:r>
            <a:endParaRPr lang="en-US" altLang="zh-CN" sz="3600" dirty="0">
              <a:solidFill>
                <a:schemeClr val="accent3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19765" y="2403415"/>
            <a:ext cx="5929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/>
              <a:t>企业确认申请评价、年审、复评</a:t>
            </a:r>
            <a:endParaRPr lang="zh-CN" altLang="en-US" sz="3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1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980" y="975995"/>
            <a:ext cx="9871075" cy="515493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企业确认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763" y="1901146"/>
            <a:ext cx="124449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企业确认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8393058" y="2475838"/>
            <a:ext cx="2565138" cy="1118469"/>
          </a:xfrm>
          <a:prstGeom prst="roundRect">
            <a:avLst/>
          </a:prstGeom>
          <a:solidFill>
            <a:srgbClr val="FFF0E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表格数据或上传资料提交不全的，企业无法执行确认操作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790" y="939800"/>
            <a:ext cx="9490075" cy="5147945"/>
          </a:xfrm>
          <a:prstGeom prst="rect">
            <a:avLst/>
          </a:prstGeom>
        </p:spPr>
      </p:pic>
      <p:sp>
        <p:nvSpPr>
          <p:cNvPr id="16" name="矩形: 圆角 15"/>
          <p:cNvSpPr/>
          <p:nvPr/>
        </p:nvSpPr>
        <p:spPr>
          <a:xfrm>
            <a:off x="4784090" y="4110990"/>
            <a:ext cx="4777105" cy="1073150"/>
          </a:xfrm>
          <a:prstGeom prst="roundRect">
            <a:avLst/>
          </a:prstGeom>
          <a:solidFill>
            <a:srgbClr val="FFF0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资料提交完整的可以进行企业确认操作</a:t>
            </a:r>
            <a:endParaRPr lang="en-US" altLang="zh-CN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</a:rPr>
              <a:t>一旦提交确认，企业将无法补充或修改数据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6094730" y="5491480"/>
            <a:ext cx="1356360" cy="62484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22483"/>
          <a:stretch>
            <a:fillRect/>
          </a:stretch>
        </p:blipFill>
        <p:spPr>
          <a:xfrm>
            <a:off x="2129790" y="1660525"/>
            <a:ext cx="9334500" cy="3706495"/>
          </a:xfrm>
          <a:prstGeom prst="rect">
            <a:avLst/>
          </a:prstGeom>
        </p:spPr>
      </p:pic>
      <p:sp>
        <p:nvSpPr>
          <p:cNvPr id="9" name="矩形: 圆角 21"/>
          <p:cNvSpPr/>
          <p:nvPr/>
        </p:nvSpPr>
        <p:spPr>
          <a:xfrm>
            <a:off x="7388469" y="4160618"/>
            <a:ext cx="2300712" cy="914400"/>
          </a:xfrm>
          <a:prstGeom prst="roundRect">
            <a:avLst/>
          </a:prstGeom>
          <a:solidFill>
            <a:srgbClr val="FFF0E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企业确认操作成功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6" grpId="1" animBg="1"/>
      <p:bldP spid="7" grpId="0" animBg="1"/>
      <p:bldP spid="7" grpId="1" animBg="1"/>
      <p:bldP spid="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能力评价－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96073" y="1125331"/>
            <a:ext cx="8062327" cy="23414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6000"/>
              </a:lnSpc>
            </a:pPr>
            <a:r>
              <a:rPr lang="zh-CN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至此企业初次填报完成！</a:t>
            </a:r>
            <a:br>
              <a:rPr lang="en-US" altLang="zh-CN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zh-CN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等待能评中心的评审反馈，根据反馈情况再进行修改或补充。</a:t>
            </a:r>
            <a:endParaRPr lang="zh-CN" alt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89607" y="4394326"/>
            <a:ext cx="92127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4400" b="1" cap="none" spc="0" dirty="0">
                <a:solidFill>
                  <a:schemeClr val="accent3"/>
                </a:solidFill>
                <a:effectLst/>
              </a:rPr>
              <a:t>下面来介绍一下评审反馈后各种情况</a:t>
            </a:r>
            <a:endParaRPr lang="zh-CN" altLang="en-US" sz="4400" b="1" cap="none" spc="0" dirty="0"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评审反馈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763" y="1901146"/>
            <a:ext cx="124449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控制面板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880549" y="4415884"/>
            <a:ext cx="4411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F30001"/>
                </a:solidFill>
              </a:rPr>
              <a:t>评</a:t>
            </a:r>
            <a:endParaRPr lang="en-US" altLang="zh-CN" sz="2000" dirty="0">
              <a:solidFill>
                <a:srgbClr val="F30001"/>
              </a:solidFill>
            </a:endParaRPr>
          </a:p>
          <a:p>
            <a:r>
              <a:rPr lang="zh-CN" altLang="en-US" sz="2000" dirty="0">
                <a:solidFill>
                  <a:srgbClr val="F30001"/>
                </a:solidFill>
              </a:rPr>
              <a:t>审</a:t>
            </a:r>
            <a:endParaRPr lang="en-US" altLang="zh-CN" sz="2000" dirty="0">
              <a:solidFill>
                <a:srgbClr val="F30001"/>
              </a:solidFill>
            </a:endParaRPr>
          </a:p>
          <a:p>
            <a:r>
              <a:rPr lang="zh-CN" altLang="en-US" sz="2000" dirty="0">
                <a:solidFill>
                  <a:srgbClr val="F30001"/>
                </a:solidFill>
              </a:rPr>
              <a:t>反</a:t>
            </a:r>
            <a:endParaRPr lang="en-US" altLang="zh-CN" sz="2000" dirty="0">
              <a:solidFill>
                <a:srgbClr val="F30001"/>
              </a:solidFill>
            </a:endParaRPr>
          </a:p>
          <a:p>
            <a:r>
              <a:rPr lang="zh-CN" altLang="en-US" sz="2000" dirty="0">
                <a:solidFill>
                  <a:srgbClr val="F30001"/>
                </a:solidFill>
              </a:rPr>
              <a:t>馈</a:t>
            </a:r>
            <a:endParaRPr lang="zh-CN" altLang="en-US" sz="2000" dirty="0">
              <a:solidFill>
                <a:srgbClr val="F3000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372" r="721"/>
          <a:stretch>
            <a:fillRect/>
          </a:stretch>
        </p:blipFill>
        <p:spPr>
          <a:xfrm>
            <a:off x="2642235" y="948055"/>
            <a:ext cx="9078595" cy="5130800"/>
          </a:xfrm>
          <a:prstGeom prst="rect">
            <a:avLst/>
          </a:prstGeom>
        </p:spPr>
      </p:pic>
      <p:sp>
        <p:nvSpPr>
          <p:cNvPr id="19" name="矩形: 圆角 18"/>
          <p:cNvSpPr/>
          <p:nvPr/>
        </p:nvSpPr>
        <p:spPr>
          <a:xfrm>
            <a:off x="6294755" y="2484755"/>
            <a:ext cx="1957070" cy="346392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对话气泡: 圆角矩形 27"/>
          <p:cNvSpPr/>
          <p:nvPr/>
        </p:nvSpPr>
        <p:spPr>
          <a:xfrm>
            <a:off x="6841490" y="5083810"/>
            <a:ext cx="2108835" cy="655320"/>
          </a:xfrm>
          <a:prstGeom prst="wedgeRoundRectCallout">
            <a:avLst>
              <a:gd name="adj1" fmla="val -43272"/>
              <a:gd name="adj2" fmla="val -121427"/>
              <a:gd name="adj3" fmla="val 16667"/>
            </a:avLst>
          </a:prstGeom>
          <a:solidFill>
            <a:srgbClr val="FFF0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资格审查未通过，查看详情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b="8431"/>
          <a:stretch>
            <a:fillRect/>
          </a:stretch>
        </p:blipFill>
        <p:spPr>
          <a:xfrm>
            <a:off x="2642235" y="866140"/>
            <a:ext cx="9141460" cy="54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8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评审反馈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763" y="1901146"/>
            <a:ext cx="124449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控制面板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880549" y="4415884"/>
            <a:ext cx="4411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F30001"/>
                </a:solidFill>
              </a:rPr>
              <a:t>评</a:t>
            </a:r>
            <a:endParaRPr lang="en-US" altLang="zh-CN" sz="2000" dirty="0">
              <a:solidFill>
                <a:srgbClr val="F30001"/>
              </a:solidFill>
            </a:endParaRPr>
          </a:p>
          <a:p>
            <a:r>
              <a:rPr lang="zh-CN" altLang="en-US" sz="2000" dirty="0">
                <a:solidFill>
                  <a:srgbClr val="F30001"/>
                </a:solidFill>
              </a:rPr>
              <a:t>审</a:t>
            </a:r>
            <a:endParaRPr lang="en-US" altLang="zh-CN" sz="2000" dirty="0">
              <a:solidFill>
                <a:srgbClr val="F30001"/>
              </a:solidFill>
            </a:endParaRPr>
          </a:p>
          <a:p>
            <a:r>
              <a:rPr lang="zh-CN" altLang="en-US" sz="2000" dirty="0">
                <a:solidFill>
                  <a:srgbClr val="F30001"/>
                </a:solidFill>
              </a:rPr>
              <a:t>反</a:t>
            </a:r>
            <a:endParaRPr lang="en-US" altLang="zh-CN" sz="2000" dirty="0">
              <a:solidFill>
                <a:srgbClr val="F30001"/>
              </a:solidFill>
            </a:endParaRPr>
          </a:p>
          <a:p>
            <a:r>
              <a:rPr lang="zh-CN" altLang="en-US" sz="2000" dirty="0">
                <a:solidFill>
                  <a:srgbClr val="F30001"/>
                </a:solidFill>
              </a:rPr>
              <a:t>馈</a:t>
            </a:r>
            <a:endParaRPr lang="zh-CN" altLang="en-US" sz="2000" dirty="0">
              <a:solidFill>
                <a:srgbClr val="F3000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27630" y="1095375"/>
            <a:ext cx="9274810" cy="5118735"/>
          </a:xfrm>
          <a:prstGeom prst="rect">
            <a:avLst/>
          </a:prstGeom>
        </p:spPr>
      </p:pic>
      <p:sp>
        <p:nvSpPr>
          <p:cNvPr id="19" name="矩形: 圆角 18"/>
          <p:cNvSpPr/>
          <p:nvPr/>
        </p:nvSpPr>
        <p:spPr>
          <a:xfrm>
            <a:off x="6376670" y="2588895"/>
            <a:ext cx="1957070" cy="346392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对话气泡: 圆角矩形 27"/>
          <p:cNvSpPr/>
          <p:nvPr/>
        </p:nvSpPr>
        <p:spPr>
          <a:xfrm>
            <a:off x="6953250" y="5307330"/>
            <a:ext cx="2385060" cy="655320"/>
          </a:xfrm>
          <a:prstGeom prst="wedgeRoundRectCallout">
            <a:avLst>
              <a:gd name="adj1" fmla="val -43272"/>
              <a:gd name="adj2" fmla="val -121427"/>
              <a:gd name="adj3" fmla="val 16667"/>
            </a:avLst>
          </a:prstGeom>
          <a:solidFill>
            <a:srgbClr val="FFF0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合规性审查未通过，查看详情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430" y="944880"/>
            <a:ext cx="9427845" cy="5420360"/>
          </a:xfrm>
          <a:prstGeom prst="rect">
            <a:avLst/>
          </a:prstGeom>
        </p:spPr>
      </p:pic>
      <p:sp>
        <p:nvSpPr>
          <p:cNvPr id="13" name="燕尾形箭头 12"/>
          <p:cNvSpPr/>
          <p:nvPr>
            <p:custDataLst>
              <p:tags r:id="rId7"/>
            </p:custDataLst>
          </p:nvPr>
        </p:nvSpPr>
        <p:spPr>
          <a:xfrm>
            <a:off x="10187305" y="701040"/>
            <a:ext cx="1818640" cy="654050"/>
          </a:xfrm>
          <a:prstGeom prst="notchedRightArrow">
            <a:avLst/>
          </a:prstGeom>
          <a:gradFill>
            <a:gsLst>
              <a:gs pos="40000">
                <a:schemeClr val="accent1"/>
              </a:gs>
              <a:gs pos="200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684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zh-CN" sz="1200" b="1" dirty="0">
                <a:solidFill>
                  <a:srgbClr val="F9FBFA"/>
                </a:solidFill>
                <a:sym typeface="+mn-ea"/>
                <a:hlinkClick r:id="rId8" action="ppaction://hlinksldjump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1"/>
                    </a:ext>
                  </a:extLst>
                </a:hlinkClick>
              </a:rPr>
              <a:t>合规性审查</a:t>
            </a:r>
            <a:endParaRPr lang="zh-CN" sz="1200" b="1" dirty="0">
              <a:solidFill>
                <a:srgbClr val="F9FBFA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8" grpId="0" bldLvl="0" animBg="1"/>
      <p:bldP spid="13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评审反馈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763" y="1901146"/>
            <a:ext cx="124449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控制面板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880549" y="4415884"/>
            <a:ext cx="4411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F30001"/>
                </a:solidFill>
              </a:rPr>
              <a:t>评</a:t>
            </a:r>
            <a:endParaRPr lang="en-US" altLang="zh-CN" sz="2000" dirty="0">
              <a:solidFill>
                <a:srgbClr val="F30001"/>
              </a:solidFill>
            </a:endParaRPr>
          </a:p>
          <a:p>
            <a:r>
              <a:rPr lang="zh-CN" altLang="en-US" sz="2000" dirty="0">
                <a:solidFill>
                  <a:srgbClr val="F30001"/>
                </a:solidFill>
              </a:rPr>
              <a:t>审</a:t>
            </a:r>
            <a:endParaRPr lang="en-US" altLang="zh-CN" sz="2000" dirty="0">
              <a:solidFill>
                <a:srgbClr val="F30001"/>
              </a:solidFill>
            </a:endParaRPr>
          </a:p>
          <a:p>
            <a:r>
              <a:rPr lang="zh-CN" altLang="en-US" sz="2000" dirty="0">
                <a:solidFill>
                  <a:srgbClr val="F30001"/>
                </a:solidFill>
              </a:rPr>
              <a:t>反</a:t>
            </a:r>
            <a:endParaRPr lang="en-US" altLang="zh-CN" sz="2000" dirty="0">
              <a:solidFill>
                <a:srgbClr val="F30001"/>
              </a:solidFill>
            </a:endParaRPr>
          </a:p>
          <a:p>
            <a:r>
              <a:rPr lang="zh-CN" altLang="en-US" sz="2000" dirty="0">
                <a:solidFill>
                  <a:srgbClr val="F30001"/>
                </a:solidFill>
              </a:rPr>
              <a:t>馈</a:t>
            </a:r>
            <a:endParaRPr lang="zh-CN" altLang="en-US" sz="2000" dirty="0">
              <a:solidFill>
                <a:srgbClr val="F3000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61920" y="981710"/>
            <a:ext cx="9057640" cy="5225415"/>
          </a:xfrm>
          <a:prstGeom prst="rect">
            <a:avLst/>
          </a:prstGeom>
        </p:spPr>
      </p:pic>
      <p:sp>
        <p:nvSpPr>
          <p:cNvPr id="19" name="矩形: 圆角 18"/>
          <p:cNvSpPr/>
          <p:nvPr/>
        </p:nvSpPr>
        <p:spPr>
          <a:xfrm>
            <a:off x="6317615" y="2498725"/>
            <a:ext cx="1957070" cy="335978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对话气泡: 圆角矩形 27"/>
          <p:cNvSpPr/>
          <p:nvPr/>
        </p:nvSpPr>
        <p:spPr>
          <a:xfrm>
            <a:off x="7176770" y="5083810"/>
            <a:ext cx="2385060" cy="655320"/>
          </a:xfrm>
          <a:prstGeom prst="wedgeRoundRectCallout">
            <a:avLst>
              <a:gd name="adj1" fmla="val -51996"/>
              <a:gd name="adj2" fmla="val -128197"/>
              <a:gd name="adj3" fmla="val 16667"/>
            </a:avLst>
          </a:prstGeom>
          <a:solidFill>
            <a:srgbClr val="FFF0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评审员评审未通过，查看详情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0455" y="970915"/>
            <a:ext cx="9486265" cy="5164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评审反馈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26030" y="1082040"/>
            <a:ext cx="9053195" cy="502475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763" y="1901146"/>
            <a:ext cx="124449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控制面板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80549" y="4415884"/>
            <a:ext cx="4411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F30001"/>
                </a:solidFill>
              </a:rPr>
              <a:t>评</a:t>
            </a:r>
            <a:endParaRPr lang="en-US" altLang="zh-CN" sz="2000" dirty="0">
              <a:solidFill>
                <a:srgbClr val="F30001"/>
              </a:solidFill>
            </a:endParaRPr>
          </a:p>
          <a:p>
            <a:r>
              <a:rPr lang="zh-CN" altLang="en-US" sz="2000" dirty="0">
                <a:solidFill>
                  <a:srgbClr val="F30001"/>
                </a:solidFill>
              </a:rPr>
              <a:t>审</a:t>
            </a:r>
            <a:endParaRPr lang="en-US" altLang="zh-CN" sz="2000" dirty="0">
              <a:solidFill>
                <a:srgbClr val="F30001"/>
              </a:solidFill>
            </a:endParaRPr>
          </a:p>
          <a:p>
            <a:r>
              <a:rPr lang="zh-CN" altLang="en-US" sz="2000" dirty="0">
                <a:solidFill>
                  <a:srgbClr val="F30001"/>
                </a:solidFill>
              </a:rPr>
              <a:t>反</a:t>
            </a:r>
            <a:endParaRPr lang="en-US" altLang="zh-CN" sz="2000" dirty="0">
              <a:solidFill>
                <a:srgbClr val="F30001"/>
              </a:solidFill>
            </a:endParaRPr>
          </a:p>
          <a:p>
            <a:r>
              <a:rPr lang="zh-CN" altLang="en-US" sz="2000" dirty="0">
                <a:solidFill>
                  <a:srgbClr val="F30001"/>
                </a:solidFill>
              </a:rPr>
              <a:t>馈</a:t>
            </a:r>
            <a:endParaRPr lang="zh-CN" altLang="en-US" sz="2000" dirty="0">
              <a:solidFill>
                <a:srgbClr val="F30001"/>
              </a:solidFill>
            </a:endParaRPr>
          </a:p>
        </p:txBody>
      </p:sp>
      <p:sp>
        <p:nvSpPr>
          <p:cNvPr id="5" name="对话气泡: 圆角矩形 4"/>
          <p:cNvSpPr/>
          <p:nvPr/>
        </p:nvSpPr>
        <p:spPr>
          <a:xfrm>
            <a:off x="7207250" y="5052060"/>
            <a:ext cx="3712210" cy="1054735"/>
          </a:xfrm>
          <a:prstGeom prst="wedgeRoundRectCallout">
            <a:avLst>
              <a:gd name="adj1" fmla="val -52754"/>
              <a:gd name="adj2" fmla="val -77393"/>
              <a:gd name="adj3" fmla="val 16667"/>
            </a:avLst>
          </a:prstGeom>
          <a:solidFill>
            <a:srgbClr val="FFF0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zh-CN" altLang="en-US" dirty="0">
                <a:solidFill>
                  <a:srgbClr val="FF0000"/>
                </a:solidFill>
              </a:rPr>
              <a:t>评审员</a:t>
            </a:r>
            <a:r>
              <a:rPr lang="zh-CN" altLang="en-US" dirty="0">
                <a:solidFill>
                  <a:srgbClr val="FF0000"/>
                </a:solidFill>
                <a:hlinkClick r:id="rId6" action="ppaction://hlinksldjump"/>
              </a:rPr>
              <a:t>下发“不符合项报告”</a:t>
            </a:r>
            <a:r>
              <a:rPr lang="zh-CN" altLang="en-US" dirty="0">
                <a:solidFill>
                  <a:srgbClr val="FF0000"/>
                </a:solidFill>
              </a:rPr>
              <a:t>的企业，登录后会收到的反馈信息。点击查看“不符合项报告”。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3105" y="961390"/>
            <a:ext cx="7731760" cy="5512435"/>
          </a:xfrm>
          <a:prstGeom prst="rect">
            <a:avLst/>
          </a:prstGeom>
        </p:spPr>
      </p:pic>
      <p:sp>
        <p:nvSpPr>
          <p:cNvPr id="8" name="对话气泡: 圆角矩形 4"/>
          <p:cNvSpPr/>
          <p:nvPr/>
        </p:nvSpPr>
        <p:spPr>
          <a:xfrm>
            <a:off x="2326640" y="1082040"/>
            <a:ext cx="2524125" cy="1068705"/>
          </a:xfrm>
          <a:prstGeom prst="wedgeRoundRectCallout">
            <a:avLst>
              <a:gd name="adj1" fmla="val -23297"/>
              <a:gd name="adj2" fmla="val -16767"/>
              <a:gd name="adj3" fmla="val 16667"/>
            </a:avLst>
          </a:prstGeom>
          <a:solidFill>
            <a:srgbClr val="FFF0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zh-CN" altLang="en-US" dirty="0">
                <a:solidFill>
                  <a:srgbClr val="FF0000"/>
                </a:solidFill>
              </a:rPr>
              <a:t>跳转到业务办理页面，在申请表的弹窗中会出现不符合项报告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56040" y="1754505"/>
            <a:ext cx="699135" cy="28257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369050" y="4302760"/>
            <a:ext cx="2232660" cy="34290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150100" y="5529580"/>
            <a:ext cx="1729740" cy="29337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768215" y="4707255"/>
            <a:ext cx="4549775" cy="75755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标注 3"/>
          <p:cNvSpPr>
            <a:spLocks noChangeArrowheads="1"/>
          </p:cNvSpPr>
          <p:nvPr/>
        </p:nvSpPr>
        <p:spPr bwMode="auto">
          <a:xfrm>
            <a:off x="9264650" y="3802380"/>
            <a:ext cx="2638425" cy="2304415"/>
          </a:xfrm>
          <a:prstGeom prst="wedgeRectCallout">
            <a:avLst>
              <a:gd name="adj1" fmla="val -38545"/>
              <a:gd name="adj2" fmla="val -14386"/>
            </a:avLst>
          </a:prstGeom>
          <a:solidFill>
            <a:srgbClr val="FFF0E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rgbClr val="F30001"/>
                </a:solidFill>
              </a:rPr>
              <a:t>根据评审员列出的不符合项，企业需在纠正要求日期内进行资料的修改或补充，并填写以下内容的内容。</a:t>
            </a:r>
            <a:endParaRPr lang="en-US" altLang="zh-CN" sz="1800" b="1" dirty="0">
              <a:solidFill>
                <a:srgbClr val="F3000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rgbClr val="F30001"/>
                </a:solidFill>
              </a:rPr>
              <a:t>过期不操作的系统自动关闭，没有修改机会。</a:t>
            </a:r>
            <a:endParaRPr lang="zh-CN" altLang="en-US" sz="1800" b="1" dirty="0">
              <a:solidFill>
                <a:srgbClr val="F30001"/>
              </a:solidFill>
            </a:endParaRPr>
          </a:p>
        </p:txBody>
      </p:sp>
      <p:sp>
        <p:nvSpPr>
          <p:cNvPr id="13" name="燕尾形箭头 12"/>
          <p:cNvSpPr/>
          <p:nvPr/>
        </p:nvSpPr>
        <p:spPr>
          <a:xfrm>
            <a:off x="10187305" y="701040"/>
            <a:ext cx="1818640" cy="654050"/>
          </a:xfrm>
          <a:prstGeom prst="notchedRightArrow">
            <a:avLst/>
          </a:prstGeom>
          <a:gradFill>
            <a:gsLst>
              <a:gs pos="40000">
                <a:schemeClr val="accent1"/>
              </a:gs>
              <a:gs pos="200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684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zh-CN" altLang="en-US" sz="1200" b="1" dirty="0">
                <a:solidFill>
                  <a:srgbClr val="F9FBFA"/>
                </a:solidFill>
                <a:sym typeface="+mn-ea"/>
                <a:hlinkClick r:id="rId6" action="ppaction://hlinksldjump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1"/>
                    </a:ext>
                  </a:extLst>
                </a:hlinkClick>
              </a:rPr>
              <a:t>下发</a:t>
            </a:r>
            <a:r>
              <a:rPr lang="en-US" altLang="zh-CN" sz="1200" b="1" dirty="0">
                <a:solidFill>
                  <a:srgbClr val="F9FBFA"/>
                </a:solidFill>
                <a:sym typeface="+mn-ea"/>
                <a:hlinkClick r:id="rId6" action="ppaction://hlinksldjump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1"/>
                    </a:ext>
                  </a:extLst>
                </a:hlinkClick>
              </a:rPr>
              <a:t>“</a:t>
            </a:r>
            <a:r>
              <a:rPr lang="zh-CN" altLang="en-US" sz="1200" b="1" dirty="0">
                <a:solidFill>
                  <a:srgbClr val="F9FBFA"/>
                </a:solidFill>
                <a:sym typeface="+mn-ea"/>
                <a:hlinkClick r:id="rId6" action="ppaction://hlinksldjump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1"/>
                    </a:ext>
                  </a:extLst>
                </a:hlinkClick>
              </a:rPr>
              <a:t>不符合项报告</a:t>
            </a:r>
            <a:r>
              <a:rPr lang="en-US" altLang="zh-CN" sz="1200" b="1" dirty="0">
                <a:solidFill>
                  <a:srgbClr val="F9FBFA"/>
                </a:solidFill>
                <a:sym typeface="+mn-ea"/>
                <a:hlinkClick r:id="rId6" action="ppaction://hlinksldjump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1"/>
                    </a:ext>
                  </a:extLst>
                </a:hlinkClick>
              </a:rPr>
              <a:t>”</a:t>
            </a:r>
            <a:endParaRPr lang="en-US" altLang="zh-CN" sz="1200" b="1" dirty="0">
              <a:solidFill>
                <a:srgbClr val="F9FBFA"/>
              </a:solidFill>
              <a:sym typeface="+mn-ea"/>
              <a:hlinkClick r:id="rId6" action="ppaction://hlinksldjump">
                <a:extLst>
                  <a:ext uri="{DAF060AB-1E55-43B9-8AAB-6FB025537F2F}">
                    <wpsdc:hlinkClr xmlns:wpsdc="http://www.wps.cn/officeDocument/2017/drawingmlCustomData" val="FFFFFF"/>
                    <wpsdc:folHlinkClr xmlns:wpsdc="http://www.wps.cn/officeDocument/2017/drawingmlCustomData" val="FFFFFF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10" grpId="0" bldLvl="0" animBg="1"/>
      <p:bldP spid="2" grpId="0" animBg="1"/>
      <p:bldP spid="7" grpId="0" animBg="1"/>
      <p:bldP spid="9" grpId="0" animBg="1"/>
      <p:bldP spid="21" grpId="0" bldLvl="0" animBg="1"/>
      <p:bldP spid="1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评审反馈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763" y="1901146"/>
            <a:ext cx="124449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控制面板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80549" y="4415884"/>
            <a:ext cx="4411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F30001"/>
                </a:solidFill>
              </a:rPr>
              <a:t>评</a:t>
            </a:r>
            <a:endParaRPr lang="en-US" altLang="zh-CN" sz="2000" dirty="0">
              <a:solidFill>
                <a:srgbClr val="F30001"/>
              </a:solidFill>
            </a:endParaRPr>
          </a:p>
          <a:p>
            <a:r>
              <a:rPr lang="zh-CN" altLang="en-US" sz="2000" dirty="0">
                <a:solidFill>
                  <a:srgbClr val="F30001"/>
                </a:solidFill>
              </a:rPr>
              <a:t>审</a:t>
            </a:r>
            <a:endParaRPr lang="en-US" altLang="zh-CN" sz="2000" dirty="0">
              <a:solidFill>
                <a:srgbClr val="F30001"/>
              </a:solidFill>
            </a:endParaRPr>
          </a:p>
          <a:p>
            <a:r>
              <a:rPr lang="zh-CN" altLang="en-US" sz="2000" dirty="0">
                <a:solidFill>
                  <a:srgbClr val="F30001"/>
                </a:solidFill>
              </a:rPr>
              <a:t>反</a:t>
            </a:r>
            <a:endParaRPr lang="en-US" altLang="zh-CN" sz="2000" dirty="0">
              <a:solidFill>
                <a:srgbClr val="F30001"/>
              </a:solidFill>
            </a:endParaRPr>
          </a:p>
          <a:p>
            <a:r>
              <a:rPr lang="zh-CN" altLang="en-US" sz="2000" dirty="0">
                <a:solidFill>
                  <a:srgbClr val="F30001"/>
                </a:solidFill>
              </a:rPr>
              <a:t>馈</a:t>
            </a:r>
            <a:endParaRPr lang="zh-CN" altLang="en-US" sz="2000" dirty="0">
              <a:solidFill>
                <a:srgbClr val="F3000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08250" y="1016000"/>
            <a:ext cx="9201150" cy="52222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254750" y="2631440"/>
            <a:ext cx="1950720" cy="345186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标注 3"/>
          <p:cNvSpPr>
            <a:spLocks noChangeArrowheads="1"/>
          </p:cNvSpPr>
          <p:nvPr/>
        </p:nvSpPr>
        <p:spPr bwMode="auto">
          <a:xfrm>
            <a:off x="3124835" y="4947920"/>
            <a:ext cx="3226435" cy="768350"/>
          </a:xfrm>
          <a:prstGeom prst="wedgeRoundRectCallout">
            <a:avLst>
              <a:gd name="adj1" fmla="val 48838"/>
              <a:gd name="adj2" fmla="val -128512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chemeClr val="accent2">
                    <a:lumMod val="75000"/>
                  </a:schemeClr>
                </a:solidFill>
              </a:rPr>
              <a:t>下发“不合格通知”的企业，</a:t>
            </a:r>
            <a:endParaRPr lang="en-US" altLang="zh-CN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chemeClr val="accent2">
                    <a:lumMod val="75000"/>
                  </a:schemeClr>
                </a:solidFill>
              </a:rPr>
              <a:t>点击查看通知</a:t>
            </a:r>
            <a:endParaRPr lang="zh-CN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t="1006" r="5989"/>
          <a:stretch>
            <a:fillRect/>
          </a:stretch>
        </p:blipFill>
        <p:spPr>
          <a:xfrm>
            <a:off x="2370455" y="966470"/>
            <a:ext cx="9422765" cy="52736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929370" y="5186680"/>
            <a:ext cx="678180" cy="28194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标注 4"/>
          <p:cNvSpPr>
            <a:spLocks noChangeArrowheads="1"/>
          </p:cNvSpPr>
          <p:nvPr/>
        </p:nvSpPr>
        <p:spPr bwMode="auto">
          <a:xfrm>
            <a:off x="6096000" y="5648960"/>
            <a:ext cx="2936240" cy="745490"/>
          </a:xfrm>
          <a:prstGeom prst="wedgeRoundRectCallout">
            <a:avLst>
              <a:gd name="adj1" fmla="val 49091"/>
              <a:gd name="adj2" fmla="val -67972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rgbClr val="00B0F0"/>
                </a:solidFill>
              </a:rPr>
              <a:t>企业可以重新申报低级别能评申请</a:t>
            </a:r>
            <a:endParaRPr lang="zh-CN" altLang="en-US" sz="1800" b="1" dirty="0">
              <a:solidFill>
                <a:srgbClr val="00B0F0"/>
              </a:solidFill>
            </a:endParaRPr>
          </a:p>
        </p:txBody>
      </p:sp>
      <p:sp>
        <p:nvSpPr>
          <p:cNvPr id="13" name="燕尾形箭头 12"/>
          <p:cNvSpPr/>
          <p:nvPr>
            <p:custDataLst>
              <p:tags r:id="rId7"/>
            </p:custDataLst>
          </p:nvPr>
        </p:nvSpPr>
        <p:spPr>
          <a:xfrm>
            <a:off x="10202545" y="782320"/>
            <a:ext cx="1818640" cy="654050"/>
          </a:xfrm>
          <a:prstGeom prst="notchedRightArrow">
            <a:avLst/>
          </a:prstGeom>
          <a:gradFill>
            <a:gsLst>
              <a:gs pos="40000">
                <a:schemeClr val="accent1"/>
              </a:gs>
              <a:gs pos="200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684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zh-CN" altLang="en-US" sz="1200" b="1" dirty="0">
                <a:solidFill>
                  <a:srgbClr val="F9FBFA"/>
                </a:solidFill>
                <a:sym typeface="+mn-ea"/>
                <a:hlinkClick r:id="rId8" action="ppaction://hlinksldjump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1"/>
                    </a:ext>
                  </a:extLst>
                </a:hlinkClick>
              </a:rPr>
              <a:t>下发</a:t>
            </a:r>
            <a:r>
              <a:rPr lang="en-US" altLang="zh-CN" sz="1200" b="1" dirty="0">
                <a:solidFill>
                  <a:srgbClr val="F9FBFA"/>
                </a:solidFill>
                <a:sym typeface="+mn-ea"/>
                <a:hlinkClick r:id="rId8" action="ppaction://hlinksldjump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1"/>
                    </a:ext>
                  </a:extLst>
                </a:hlinkClick>
              </a:rPr>
              <a:t>“</a:t>
            </a:r>
            <a:r>
              <a:rPr lang="zh-CN" altLang="en-US" sz="1200" b="1" dirty="0">
                <a:solidFill>
                  <a:srgbClr val="F9FBFA"/>
                </a:solidFill>
                <a:sym typeface="+mn-ea"/>
                <a:hlinkClick r:id="rId8" action="ppaction://hlinksldjump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1"/>
                    </a:ext>
                  </a:extLst>
                </a:hlinkClick>
              </a:rPr>
              <a:t>不合格通知</a:t>
            </a:r>
            <a:r>
              <a:rPr lang="en-US" altLang="zh-CN" sz="1200" b="1" dirty="0">
                <a:solidFill>
                  <a:srgbClr val="F9FBFA"/>
                </a:solidFill>
                <a:sym typeface="+mn-ea"/>
                <a:hlinkClick r:id="rId8" action="ppaction://hlinksldjump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1"/>
                    </a:ext>
                  </a:extLst>
                </a:hlinkClick>
              </a:rPr>
              <a:t>”</a:t>
            </a:r>
            <a:endParaRPr lang="en-US" altLang="zh-CN" sz="1200" b="1" dirty="0">
              <a:solidFill>
                <a:srgbClr val="F9FBFA"/>
              </a:solidFill>
              <a:sym typeface="+mn-ea"/>
              <a:hlinkClick r:id="rId8" action="ppaction://hlinksldjump">
                <a:extLst>
                  <a:ext uri="{DAF060AB-1E55-43B9-8AAB-6FB025537F2F}">
                    <wpsdc:hlinkClr xmlns:wpsdc="http://www.wps.cn/officeDocument/2017/drawingmlCustomData" val="FFFFFF"/>
                    <wpsdc:folHlinkClr xmlns:wpsdc="http://www.wps.cn/officeDocument/2017/drawingmlCustomData" val="FFFFFF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4" grpId="0" bldLvl="0" animBg="1"/>
      <p:bldP spid="7" grpId="0" animBg="1"/>
      <p:bldP spid="5" grpId="1" bldLvl="0" animBg="1"/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9343" y="829292"/>
            <a:ext cx="7526147" cy="466571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能力评价－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3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5975" y="2731470"/>
            <a:ext cx="28719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企业用户</a:t>
            </a:r>
            <a:br>
              <a:rPr lang="en-US" altLang="zh-CN" sz="3200" dirty="0">
                <a:ea typeface="黑体" panose="02010609060101010101" pitchFamily="49" charset="-122"/>
              </a:rPr>
            </a:br>
            <a:r>
              <a:rPr lang="zh-CN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注册登录</a:t>
            </a:r>
            <a:endParaRPr lang="zh-CN" alt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AutoShape 10"/>
          <p:cNvSpPr>
            <a:spLocks noChangeArrowheads="1"/>
          </p:cNvSpPr>
          <p:nvPr/>
        </p:nvSpPr>
        <p:spPr bwMode="auto">
          <a:xfrm>
            <a:off x="7382562" y="5580680"/>
            <a:ext cx="1210006" cy="500248"/>
          </a:xfrm>
          <a:prstGeom prst="wedgeRoundRectCallout">
            <a:avLst>
              <a:gd name="adj1" fmla="val 44332"/>
              <a:gd name="adj2" fmla="val -153882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0070C0"/>
                </a:solidFill>
              </a:rPr>
              <a:t>企业注册</a:t>
            </a:r>
            <a:endParaRPr lang="zh-CN" altLang="zh-CN" dirty="0">
              <a:solidFill>
                <a:srgbClr val="0070C0"/>
              </a:solidFill>
            </a:endParaRPr>
          </a:p>
        </p:txBody>
      </p:sp>
      <p:sp>
        <p:nvSpPr>
          <p:cNvPr id="36" name="AutoShape 11"/>
          <p:cNvSpPr>
            <a:spLocks noChangeArrowheads="1"/>
          </p:cNvSpPr>
          <p:nvPr/>
        </p:nvSpPr>
        <p:spPr bwMode="auto">
          <a:xfrm>
            <a:off x="5577347" y="2926359"/>
            <a:ext cx="1356026" cy="471575"/>
          </a:xfrm>
          <a:prstGeom prst="wedgeRoundRectCallout">
            <a:avLst>
              <a:gd name="adj1" fmla="val 123091"/>
              <a:gd name="adj2" fmla="val -15940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0070C0"/>
                </a:solidFill>
              </a:rPr>
              <a:t>帐号登录</a:t>
            </a:r>
            <a:endParaRPr lang="zh-CN" altLang="zh-CN" dirty="0">
              <a:solidFill>
                <a:srgbClr val="0070C0"/>
              </a:solidFill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9803199" y="2854893"/>
            <a:ext cx="1917746" cy="1550852"/>
          </a:xfrm>
          <a:prstGeom prst="wedgeRoundRectCallout">
            <a:avLst>
              <a:gd name="adj1" fmla="val -82989"/>
              <a:gd name="adj2" fmla="val -7822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0070C0"/>
                </a:solidFill>
              </a:rPr>
              <a:t>短信登录（</a:t>
            </a:r>
            <a:r>
              <a:rPr lang="zh-CN" altLang="zh-CN" dirty="0">
                <a:solidFill>
                  <a:srgbClr val="0070C0"/>
                </a:solidFill>
              </a:rPr>
              <a:t>账号绑定手机号的可通过手机号</a:t>
            </a:r>
            <a:r>
              <a:rPr lang="en-US" altLang="zh-CN" dirty="0">
                <a:solidFill>
                  <a:srgbClr val="0070C0"/>
                </a:solidFill>
              </a:rPr>
              <a:t>+</a:t>
            </a:r>
            <a:r>
              <a:rPr lang="zh-CN" altLang="zh-CN" dirty="0">
                <a:solidFill>
                  <a:srgbClr val="0070C0"/>
                </a:solidFill>
              </a:rPr>
              <a:t>短信验证的方式进行登录</a:t>
            </a:r>
            <a:r>
              <a:rPr lang="zh-CN" altLang="en-US" dirty="0">
                <a:solidFill>
                  <a:srgbClr val="0070C0"/>
                </a:solidFill>
              </a:rPr>
              <a:t>）</a:t>
            </a:r>
            <a:endParaRPr lang="zh-CN" altLang="zh-CN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评审反馈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763" y="1901146"/>
            <a:ext cx="1244494" cy="30460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查看证书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l="75" t="-52" r="-75" b="34513"/>
          <a:stretch>
            <a:fillRect/>
          </a:stretch>
        </p:blipFill>
        <p:spPr>
          <a:xfrm>
            <a:off x="2188210" y="3183255"/>
            <a:ext cx="9351010" cy="3199130"/>
          </a:xfrm>
          <a:prstGeom prst="rect">
            <a:avLst/>
          </a:prstGeom>
          <a:ln w="76200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15180000" scaled="0"/>
            </a:gra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b="49722"/>
          <a:stretch>
            <a:fillRect/>
          </a:stretch>
        </p:blipFill>
        <p:spPr>
          <a:xfrm>
            <a:off x="2063750" y="990600"/>
            <a:ext cx="8895715" cy="1894840"/>
          </a:xfrm>
          <a:prstGeom prst="rect">
            <a:avLst/>
          </a:prstGeom>
          <a:ln w="76200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16860000" scaled="0"/>
            </a:gradFill>
          </a:ln>
        </p:spPr>
      </p:pic>
      <p:sp>
        <p:nvSpPr>
          <p:cNvPr id="24" name="圆角矩形标注 3"/>
          <p:cNvSpPr>
            <a:spLocks noChangeArrowheads="1"/>
          </p:cNvSpPr>
          <p:nvPr/>
        </p:nvSpPr>
        <p:spPr bwMode="auto">
          <a:xfrm>
            <a:off x="4986655" y="2346325"/>
            <a:ext cx="1791970" cy="3051810"/>
          </a:xfrm>
          <a:custGeom>
            <a:avLst/>
            <a:gdLst>
              <a:gd name="connsiteX0" fmla="*/ 82 w 2822"/>
              <a:gd name="connsiteY0" fmla="*/ 2195 h 4806"/>
              <a:gd name="connsiteX1" fmla="*/ 215 w 2822"/>
              <a:gd name="connsiteY1" fmla="*/ 2095 h 4806"/>
              <a:gd name="connsiteX2" fmla="*/ 1680 w 2822"/>
              <a:gd name="connsiteY2" fmla="*/ 2095 h 4806"/>
              <a:gd name="connsiteX3" fmla="*/ 2696 w 2822"/>
              <a:gd name="connsiteY3" fmla="*/ 0 h 4806"/>
              <a:gd name="connsiteX4" fmla="*/ 2365 w 2822"/>
              <a:gd name="connsiteY4" fmla="*/ 2095 h 4806"/>
              <a:gd name="connsiteX5" fmla="*/ 2689 w 2822"/>
              <a:gd name="connsiteY5" fmla="*/ 2095 h 4806"/>
              <a:gd name="connsiteX6" fmla="*/ 2822 w 2822"/>
              <a:gd name="connsiteY6" fmla="*/ 2195 h 4806"/>
              <a:gd name="connsiteX7" fmla="*/ 2822 w 2822"/>
              <a:gd name="connsiteY7" fmla="*/ 2195 h 4806"/>
              <a:gd name="connsiteX8" fmla="*/ 2822 w 2822"/>
              <a:gd name="connsiteY8" fmla="*/ 2195 h 4806"/>
              <a:gd name="connsiteX9" fmla="*/ 2822 w 2822"/>
              <a:gd name="connsiteY9" fmla="*/ 2344 h 4806"/>
              <a:gd name="connsiteX10" fmla="*/ 2822 w 2822"/>
              <a:gd name="connsiteY10" fmla="*/ 2591 h 4806"/>
              <a:gd name="connsiteX11" fmla="*/ 2689 w 2822"/>
              <a:gd name="connsiteY11" fmla="*/ 2691 h 4806"/>
              <a:gd name="connsiteX12" fmla="*/ 2365 w 2822"/>
              <a:gd name="connsiteY12" fmla="*/ 2691 h 4806"/>
              <a:gd name="connsiteX13" fmla="*/ 0 w 2822"/>
              <a:gd name="connsiteY13" fmla="*/ 4806 h 4806"/>
              <a:gd name="connsiteX14" fmla="*/ 1680 w 2822"/>
              <a:gd name="connsiteY14" fmla="*/ 2691 h 4806"/>
              <a:gd name="connsiteX15" fmla="*/ 215 w 2822"/>
              <a:gd name="connsiteY15" fmla="*/ 2691 h 4806"/>
              <a:gd name="connsiteX16" fmla="*/ 82 w 2822"/>
              <a:gd name="connsiteY16" fmla="*/ 2591 h 4806"/>
              <a:gd name="connsiteX17" fmla="*/ 82 w 2822"/>
              <a:gd name="connsiteY17" fmla="*/ 2344 h 4806"/>
              <a:gd name="connsiteX18" fmla="*/ 82 w 2822"/>
              <a:gd name="connsiteY18" fmla="*/ 2195 h 4806"/>
              <a:gd name="connsiteX19" fmla="*/ 82 w 2822"/>
              <a:gd name="connsiteY19" fmla="*/ 2195 h 4806"/>
              <a:gd name="connsiteX20" fmla="*/ 82 w 2822"/>
              <a:gd name="connsiteY20" fmla="*/ 2195 h 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2" h="4806">
                <a:moveTo>
                  <a:pt x="82" y="2195"/>
                </a:moveTo>
                <a:cubicBezTo>
                  <a:pt x="82" y="2139"/>
                  <a:pt x="141" y="2095"/>
                  <a:pt x="215" y="2095"/>
                </a:cubicBezTo>
                <a:lnTo>
                  <a:pt x="1680" y="2095"/>
                </a:lnTo>
                <a:lnTo>
                  <a:pt x="2696" y="0"/>
                </a:lnTo>
                <a:lnTo>
                  <a:pt x="2365" y="2095"/>
                </a:lnTo>
                <a:lnTo>
                  <a:pt x="2689" y="2095"/>
                </a:lnTo>
                <a:cubicBezTo>
                  <a:pt x="2763" y="2095"/>
                  <a:pt x="2822" y="2139"/>
                  <a:pt x="2822" y="2195"/>
                </a:cubicBezTo>
                <a:lnTo>
                  <a:pt x="2822" y="2195"/>
                </a:lnTo>
                <a:lnTo>
                  <a:pt x="2822" y="2195"/>
                </a:lnTo>
                <a:lnTo>
                  <a:pt x="2822" y="2344"/>
                </a:lnTo>
                <a:lnTo>
                  <a:pt x="2822" y="2591"/>
                </a:lnTo>
                <a:cubicBezTo>
                  <a:pt x="2822" y="2646"/>
                  <a:pt x="2763" y="2691"/>
                  <a:pt x="2689" y="2691"/>
                </a:cubicBezTo>
                <a:lnTo>
                  <a:pt x="2365" y="2691"/>
                </a:lnTo>
                <a:lnTo>
                  <a:pt x="0" y="4806"/>
                </a:lnTo>
                <a:lnTo>
                  <a:pt x="1680" y="2691"/>
                </a:lnTo>
                <a:lnTo>
                  <a:pt x="215" y="2691"/>
                </a:lnTo>
                <a:cubicBezTo>
                  <a:pt x="141" y="2691"/>
                  <a:pt x="82" y="2646"/>
                  <a:pt x="82" y="2591"/>
                </a:cubicBezTo>
                <a:lnTo>
                  <a:pt x="82" y="2344"/>
                </a:lnTo>
                <a:lnTo>
                  <a:pt x="82" y="2195"/>
                </a:lnTo>
                <a:lnTo>
                  <a:pt x="82" y="2195"/>
                </a:lnTo>
                <a:lnTo>
                  <a:pt x="82" y="2195"/>
                </a:lnTo>
                <a:close/>
              </a:path>
            </a:pathLst>
          </a:custGeom>
          <a:solidFill>
            <a:srgbClr val="FFF0E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sz="1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sz="1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sz="1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sz="1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  </a:t>
            </a:r>
            <a:r>
              <a:rPr lang="zh-CN" sz="1800" b="1" dirty="0">
                <a:solidFill>
                  <a:srgbClr val="FF0000"/>
                </a:solidFill>
              </a:rPr>
              <a:t>点击查看证书</a:t>
            </a:r>
            <a:endParaRPr lang="zh-CN" sz="1800" b="1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497320" y="1858645"/>
            <a:ext cx="704850" cy="3797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445000" y="5468620"/>
            <a:ext cx="704850" cy="3797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rcRect l="5298" t="4594" r="7702" b="3425"/>
          <a:stretch>
            <a:fillRect/>
          </a:stretch>
        </p:blipFill>
        <p:spPr>
          <a:xfrm>
            <a:off x="5111750" y="1059180"/>
            <a:ext cx="3632200" cy="5194935"/>
          </a:xfrm>
          <a:prstGeom prst="rect">
            <a:avLst/>
          </a:prstGeom>
          <a:ln w="76200">
            <a:gradFill>
              <a:gsLst>
                <a:gs pos="50000">
                  <a:schemeClr val="accent5"/>
                </a:gs>
                <a:gs pos="0">
                  <a:schemeClr val="accent5">
                    <a:lumMod val="25000"/>
                    <a:lumOff val="75000"/>
                  </a:schemeClr>
                </a:gs>
                <a:gs pos="100000">
                  <a:schemeClr val="accent5">
                    <a:lumMod val="85000"/>
                  </a:schemeClr>
                </a:gs>
              </a:gsLst>
              <a:lin ang="5400000" scaled="0"/>
              <a:tileRect r="-100000" b="-100000"/>
            </a:gradFill>
          </a:ln>
        </p:spPr>
      </p:pic>
      <p:sp>
        <p:nvSpPr>
          <p:cNvPr id="18" name="矩形 17"/>
          <p:cNvSpPr/>
          <p:nvPr/>
        </p:nvSpPr>
        <p:spPr>
          <a:xfrm>
            <a:off x="6021070" y="5034280"/>
            <a:ext cx="1561465" cy="7054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7635" y="935990"/>
            <a:ext cx="2766060" cy="4950460"/>
          </a:xfrm>
          <a:prstGeom prst="rect">
            <a:avLst/>
          </a:prstGeom>
          <a:ln w="76200" cmpd="sng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3480000" scaled="1"/>
            </a:gradFill>
            <a:prstDash val="solid"/>
          </a:ln>
        </p:spPr>
      </p:pic>
      <p:sp>
        <p:nvSpPr>
          <p:cNvPr id="56" name="AutoShape 2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55640" y="5886450"/>
            <a:ext cx="2092325" cy="418465"/>
          </a:xfrm>
          <a:prstGeom prst="wedgeRoundRectCallout">
            <a:avLst>
              <a:gd name="adj1" fmla="val -33013"/>
              <a:gd name="adj2" fmla="val 31223"/>
              <a:gd name="adj3" fmla="val 16667"/>
            </a:avLst>
          </a:prstGeom>
          <a:solidFill>
            <a:srgbClr val="FFF0E1"/>
          </a:solidFill>
          <a:ln w="9525">
            <a:solidFill>
              <a:srgbClr val="FF0000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rgbClr val="FF0000"/>
                </a:solidFill>
              </a:rPr>
              <a:t>证书真伪验证 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  <p:sp>
        <p:nvSpPr>
          <p:cNvPr id="57" name="AutoShape 2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836160" y="3757295"/>
            <a:ext cx="2092325" cy="609600"/>
          </a:xfrm>
          <a:prstGeom prst="wedgeRoundRectCallout">
            <a:avLst>
              <a:gd name="adj1" fmla="val 28148"/>
              <a:gd name="adj2" fmla="val 185104"/>
              <a:gd name="adj3" fmla="val 16667"/>
            </a:avLst>
          </a:prstGeom>
          <a:solidFill>
            <a:srgbClr val="FFF0E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</a:rPr>
              <a:t>先扫码进入安防大数据服务小程序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7230" y="948690"/>
            <a:ext cx="2733675" cy="4899660"/>
          </a:xfrm>
          <a:prstGeom prst="rect">
            <a:avLst/>
          </a:prstGeom>
          <a:ln w="76200" cmpd="sng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6780000" scaled="1"/>
            </a:gradFill>
            <a:prstDash val="solid"/>
          </a:ln>
        </p:spPr>
      </p:pic>
      <p:sp>
        <p:nvSpPr>
          <p:cNvPr id="58" name="矩形 57"/>
          <p:cNvSpPr/>
          <p:nvPr/>
        </p:nvSpPr>
        <p:spPr>
          <a:xfrm>
            <a:off x="1967230" y="1508760"/>
            <a:ext cx="498475" cy="4908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AutoShape 2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702425" y="2947035"/>
            <a:ext cx="2092325" cy="609600"/>
          </a:xfrm>
          <a:prstGeom prst="wedgeRoundRectCallout">
            <a:avLst>
              <a:gd name="adj1" fmla="val -22352"/>
              <a:gd name="adj2" fmla="val 305937"/>
              <a:gd name="adj3" fmla="val 16667"/>
            </a:avLst>
          </a:prstGeom>
          <a:solidFill>
            <a:srgbClr val="FFF0E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</a:rPr>
              <a:t>然后用小程序扫该码查询证书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61" name="直接箭头连接符 60"/>
          <p:cNvCxnSpPr>
            <a:stCxn id="58" idx="3"/>
          </p:cNvCxnSpPr>
          <p:nvPr/>
        </p:nvCxnSpPr>
        <p:spPr>
          <a:xfrm>
            <a:off x="2465705" y="1754505"/>
            <a:ext cx="4540250" cy="339915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  <p:bldP spid="14" grpId="0" animBg="1"/>
      <p:bldP spid="14" grpId="1" animBg="1"/>
      <p:bldP spid="15" grpId="0" animBg="1"/>
      <p:bldP spid="15" grpId="1" animBg="1"/>
      <p:bldP spid="18" grpId="0" bldLvl="0" animBg="1"/>
      <p:bldP spid="56" grpId="0" animBg="1"/>
      <p:bldP spid="57" grpId="0" bldLvl="0" animBg="1"/>
      <p:bldP spid="58" grpId="0" bldLvl="0" animBg="1"/>
      <p:bldP spid="60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业务办理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763" y="1901146"/>
            <a:ext cx="124449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业务办理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31340" y="1041400"/>
            <a:ext cx="9635490" cy="5106035"/>
          </a:xfrm>
          <a:prstGeom prst="rect">
            <a:avLst/>
          </a:prstGeom>
        </p:spPr>
      </p:pic>
      <p:sp>
        <p:nvSpPr>
          <p:cNvPr id="30" name="对话气泡: 圆角矩形 29"/>
          <p:cNvSpPr/>
          <p:nvPr/>
        </p:nvSpPr>
        <p:spPr>
          <a:xfrm>
            <a:off x="4194175" y="3571875"/>
            <a:ext cx="4150360" cy="1017270"/>
          </a:xfrm>
          <a:prstGeom prst="wedgeRoundRectCallout">
            <a:avLst>
              <a:gd name="adj1" fmla="val 18665"/>
              <a:gd name="adj2" fmla="val -154182"/>
              <a:gd name="adj3" fmla="val 16667"/>
            </a:avLst>
          </a:prstGeom>
          <a:solidFill>
            <a:srgbClr val="FFF0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在重要通知中，为企业明确地列出了后继可以办理业务的具体时间</a:t>
            </a:r>
            <a:endParaRPr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636250" y="2938780"/>
            <a:ext cx="426720" cy="27432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对话气泡: 圆角矩形 25"/>
          <p:cNvSpPr/>
          <p:nvPr/>
        </p:nvSpPr>
        <p:spPr>
          <a:xfrm>
            <a:off x="5529580" y="4721225"/>
            <a:ext cx="5382260" cy="920750"/>
          </a:xfrm>
          <a:prstGeom prst="wedgeRoundRectCallout">
            <a:avLst>
              <a:gd name="adj1" fmla="val 48466"/>
              <a:gd name="adj2" fmla="val -219793"/>
              <a:gd name="adj3" fmla="val 16667"/>
            </a:avLst>
          </a:prstGeom>
          <a:solidFill>
            <a:srgbClr val="FFF0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列出企业办理过的所有业务</a:t>
            </a:r>
            <a:endParaRPr lang="en-US" altLang="zh-CN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办理完毕的业务可以点击查看历史数据</a:t>
            </a:r>
            <a:endParaRPr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719570" y="2131060"/>
            <a:ext cx="753745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340" y="1035050"/>
            <a:ext cx="9872345" cy="5036185"/>
          </a:xfrm>
          <a:prstGeom prst="rect">
            <a:avLst/>
          </a:prstGeom>
        </p:spPr>
      </p:pic>
      <p:sp>
        <p:nvSpPr>
          <p:cNvPr id="17" name="对话气泡: 圆角矩形 29"/>
          <p:cNvSpPr/>
          <p:nvPr>
            <p:custDataLst>
              <p:tags r:id="rId7"/>
            </p:custDataLst>
          </p:nvPr>
        </p:nvSpPr>
        <p:spPr>
          <a:xfrm>
            <a:off x="8454390" y="2740660"/>
            <a:ext cx="2181860" cy="774700"/>
          </a:xfrm>
          <a:prstGeom prst="wedgeRoundRectCallout">
            <a:avLst>
              <a:gd name="adj1" fmla="val -79831"/>
              <a:gd name="adj2" fmla="val -49918"/>
              <a:gd name="adj3" fmla="val 16667"/>
            </a:avLst>
          </a:prstGeom>
          <a:solidFill>
            <a:srgbClr val="FFF0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后继可以办理业务的具体时间</a:t>
            </a:r>
            <a:endParaRPr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4" grpId="0" animBg="1"/>
      <p:bldP spid="26" grpId="0" bldLvl="0" animBg="1"/>
      <p:bldP spid="15" grpId="0" bldLvl="0" animBg="1"/>
      <p:bldP spid="17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1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1145" y="1176764"/>
            <a:ext cx="62700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名称变更</a:t>
            </a:r>
            <a:endParaRPr lang="zh-CN" altLang="en-US" sz="40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4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申请</a:t>
            </a:r>
            <a:endParaRPr lang="zh-CN" altLang="en-US" sz="40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企业名称变更</a:t>
            </a:r>
            <a:endParaRPr lang="zh-CN" altLang="en-US" sz="2800" dirty="0">
              <a:ln w="0"/>
              <a:solidFill>
                <a:schemeClr val="accent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840" y="1400175"/>
            <a:ext cx="10017125" cy="456946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11020" y="3855085"/>
            <a:ext cx="707390" cy="2743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3812540" y="2498725"/>
            <a:ext cx="2493010" cy="878840"/>
          </a:xfrm>
          <a:prstGeom prst="wedgeEllipseCallout">
            <a:avLst>
              <a:gd name="adj1" fmla="val -53527"/>
              <a:gd name="adj2" fmla="val -74570"/>
            </a:avLst>
          </a:prstGeom>
          <a:solidFill>
            <a:srgbClr val="FFF0E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>
                <a:solidFill>
                  <a:schemeClr val="accent2">
                    <a:lumMod val="75000"/>
                  </a:schemeClr>
                </a:solidFill>
              </a:rPr>
              <a:t>点击这里新增</a:t>
            </a:r>
            <a:endParaRPr lang="zh-CN" altLang="en-US" sz="1800">
              <a:solidFill>
                <a:schemeClr val="accent2">
                  <a:lumMod val="75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>
                <a:solidFill>
                  <a:schemeClr val="accent2">
                    <a:lumMod val="75000"/>
                  </a:schemeClr>
                </a:solidFill>
              </a:rPr>
              <a:t>名称变更申请</a:t>
            </a:r>
            <a:endParaRPr lang="zh-CN" altLang="en-US" sz="180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895" y="1400175"/>
            <a:ext cx="10407015" cy="4733290"/>
          </a:xfrm>
          <a:prstGeom prst="rect">
            <a:avLst/>
          </a:prstGeom>
        </p:spPr>
      </p:pic>
      <p:sp>
        <p:nvSpPr>
          <p:cNvPr id="16" name="圆角矩形标注 5"/>
          <p:cNvSpPr>
            <a:spLocks noChangeArrowheads="1"/>
          </p:cNvSpPr>
          <p:nvPr/>
        </p:nvSpPr>
        <p:spPr bwMode="auto">
          <a:xfrm>
            <a:off x="6717030" y="2010409"/>
            <a:ext cx="1699895" cy="413385"/>
          </a:xfrm>
          <a:prstGeom prst="wedgeRoundRectCallout">
            <a:avLst>
              <a:gd name="adj1" fmla="val -66983"/>
              <a:gd name="adj2" fmla="val 57931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chemeClr val="accent2">
                    <a:lumMod val="75000"/>
                  </a:schemeClr>
                </a:solidFill>
              </a:rPr>
              <a:t>填写新名称</a:t>
            </a:r>
            <a:endParaRPr lang="zh-CN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圆角矩形标注 5"/>
          <p:cNvSpPr>
            <a:spLocks noChangeArrowheads="1"/>
          </p:cNvSpPr>
          <p:nvPr/>
        </p:nvSpPr>
        <p:spPr bwMode="auto">
          <a:xfrm>
            <a:off x="7156450" y="2678430"/>
            <a:ext cx="1908175" cy="368300"/>
          </a:xfrm>
          <a:prstGeom prst="wedgeRoundRectCallout">
            <a:avLst>
              <a:gd name="adj1" fmla="val -66436"/>
              <a:gd name="adj2" fmla="val 53846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chemeClr val="accent2">
                    <a:lumMod val="75000"/>
                  </a:schemeClr>
                </a:solidFill>
              </a:rPr>
              <a:t>填写新注册地址</a:t>
            </a:r>
            <a:endParaRPr lang="zh-CN" altLang="en-US" sz="18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圆角矩形标注 5"/>
          <p:cNvSpPr>
            <a:spLocks noChangeArrowheads="1"/>
          </p:cNvSpPr>
          <p:nvPr/>
        </p:nvSpPr>
        <p:spPr bwMode="auto">
          <a:xfrm>
            <a:off x="6579870" y="4352290"/>
            <a:ext cx="2265066" cy="566420"/>
          </a:xfrm>
          <a:prstGeom prst="wedgeRoundRectCallout">
            <a:avLst>
              <a:gd name="adj1" fmla="val -104407"/>
              <a:gd name="adj2" fmla="val -9165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chemeClr val="accent2">
                    <a:lumMod val="75000"/>
                  </a:schemeClr>
                </a:solidFill>
              </a:rPr>
              <a:t>上传对应的文件</a:t>
            </a:r>
            <a:endParaRPr lang="zh-CN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圆角矩形标注 5"/>
          <p:cNvSpPr>
            <a:spLocks noChangeArrowheads="1"/>
          </p:cNvSpPr>
          <p:nvPr/>
        </p:nvSpPr>
        <p:spPr bwMode="auto">
          <a:xfrm>
            <a:off x="7392670" y="4982210"/>
            <a:ext cx="2313940" cy="456565"/>
          </a:xfrm>
          <a:prstGeom prst="wedgeRoundRectCallout">
            <a:avLst>
              <a:gd name="adj1" fmla="val -72675"/>
              <a:gd name="adj2" fmla="val 106050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zh-CN" altLang="en-US" sz="1800" b="1">
                <a:solidFill>
                  <a:schemeClr val="accent2">
                    <a:lumMod val="75000"/>
                  </a:schemeClr>
                </a:solidFill>
              </a:rPr>
              <a:t>保存</a:t>
            </a:r>
            <a:r>
              <a:rPr lang="en-US" altLang="zh-CN" sz="1800" b="1">
                <a:solidFill>
                  <a:schemeClr val="accent2">
                    <a:lumMod val="75000"/>
                  </a:schemeClr>
                </a:solidFill>
              </a:rPr>
              <a:t>”</a:t>
            </a:r>
            <a:r>
              <a:rPr lang="zh-CN" altLang="en-US" sz="1800" b="1">
                <a:solidFill>
                  <a:schemeClr val="accent2">
                    <a:lumMod val="75000"/>
                  </a:schemeClr>
                </a:solidFill>
              </a:rPr>
              <a:t>填写申请信息</a:t>
            </a:r>
            <a:endParaRPr lang="zh-CN" altLang="en-US" sz="1800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480" y="3272155"/>
            <a:ext cx="2914650" cy="8255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圆角矩形标注 5"/>
          <p:cNvSpPr>
            <a:spLocks noChangeArrowheads="1"/>
          </p:cNvSpPr>
          <p:nvPr/>
        </p:nvSpPr>
        <p:spPr bwMode="auto">
          <a:xfrm>
            <a:off x="9169400" y="3641090"/>
            <a:ext cx="2187575" cy="1078865"/>
          </a:xfrm>
          <a:prstGeom prst="wedgeRoundRectCallout">
            <a:avLst>
              <a:gd name="adj1" fmla="val -100871"/>
              <a:gd name="adj2" fmla="val -28634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zh-CN" altLang="en-US" sz="1800" b="1">
                <a:solidFill>
                  <a:schemeClr val="accent2">
                    <a:lumMod val="75000"/>
                  </a:schemeClr>
                </a:solidFill>
              </a:rPr>
              <a:t>确定</a:t>
            </a:r>
            <a:r>
              <a:rPr lang="en-US" altLang="zh-CN" sz="1800" b="1">
                <a:solidFill>
                  <a:schemeClr val="accent2">
                    <a:lumMod val="75000"/>
                  </a:schemeClr>
                </a:solidFill>
              </a:rPr>
              <a:t>”</a:t>
            </a:r>
            <a:r>
              <a:rPr lang="zh-CN" altLang="en-US" sz="1800" b="1">
                <a:solidFill>
                  <a:schemeClr val="accent2">
                    <a:lumMod val="75000"/>
                  </a:schemeClr>
                </a:solidFill>
              </a:rPr>
              <a:t>保存后，点下方提交按钮，提交名称变更申请。</a:t>
            </a:r>
            <a:endParaRPr lang="zh-CN" altLang="en-US" sz="18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圆角矩形标注 5"/>
          <p:cNvSpPr>
            <a:spLocks noChangeArrowheads="1"/>
          </p:cNvSpPr>
          <p:nvPr/>
        </p:nvSpPr>
        <p:spPr bwMode="auto">
          <a:xfrm>
            <a:off x="1710497" y="4860248"/>
            <a:ext cx="2265066" cy="1157053"/>
          </a:xfrm>
          <a:prstGeom prst="wedgeRoundRectCallout">
            <a:avLst>
              <a:gd name="adj1" fmla="val 71489"/>
              <a:gd name="adj2" fmla="val 7118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chemeClr val="accent2">
                    <a:lumMod val="75000"/>
                  </a:schemeClr>
                </a:solidFill>
              </a:rPr>
              <a:t>下载登记表模板，</a:t>
            </a:r>
            <a:r>
              <a:rPr lang="zh-CN" altLang="en-US" sz="1800" b="1" dirty="0">
                <a:solidFill>
                  <a:srgbClr val="FF0000"/>
                </a:solidFill>
              </a:rPr>
              <a:t>补充信息后加盖公章</a:t>
            </a:r>
            <a:r>
              <a:rPr lang="zh-CN" altLang="en-US" sz="1800" b="1" dirty="0">
                <a:solidFill>
                  <a:schemeClr val="accent2">
                    <a:lumMod val="75000"/>
                  </a:schemeClr>
                </a:solidFill>
              </a:rPr>
              <a:t>上传</a:t>
            </a:r>
            <a:endParaRPr lang="zh-CN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ldLvl="0" animBg="1"/>
      <p:bldP spid="13" grpId="0" bldLvl="0" animBg="1"/>
      <p:bldP spid="13" grpId="1" bldLvl="0" animBg="1"/>
      <p:bldP spid="16" grpId="1" bldLvl="0" animBg="1"/>
      <p:bldP spid="16" grpId="2" bldLvl="0" animBg="1"/>
      <p:bldP spid="17" grpId="1" bldLvl="0" animBg="1"/>
      <p:bldP spid="17" grpId="2" bldLvl="0" animBg="1"/>
      <p:bldP spid="18" grpId="1" bldLvl="0" animBg="1"/>
      <p:bldP spid="18" grpId="2" bldLvl="0" animBg="1"/>
      <p:bldP spid="19" grpId="1" bldLvl="0" animBg="1"/>
      <p:bldP spid="19" grpId="2" bldLvl="0" animBg="1"/>
      <p:bldP spid="23" grpId="1" bldLvl="0" animBg="1"/>
      <p:bldP spid="26" grpId="0" bldLvl="0" animBg="1"/>
      <p:bldP spid="26" grpId="1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1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05004" y="757601"/>
            <a:ext cx="8200104" cy="542590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6" y="-31407"/>
            <a:ext cx="12192000" cy="615509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CN" altLang="en-US" sz="2800" kern="0" dirty="0">
                <a:solidFill>
                  <a:sysClr val="window" lastClr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大数据平台门户能力评价系统</a:t>
            </a:r>
            <a:endParaRPr lang="zh-CN" altLang="en-US" sz="2800" kern="0" dirty="0">
              <a:solidFill>
                <a:sysClr val="window" lastClr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9493371" y="-32586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1744" y="1583444"/>
            <a:ext cx="180615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黑体" panose="02010609060101010101" pitchFamily="49" charset="-122"/>
              </a:rPr>
              <a:t>能力评价体系文件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2375" y="769448"/>
            <a:ext cx="8961642" cy="5455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3267" y="958644"/>
            <a:ext cx="9098308" cy="505905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CN" altLang="en-US" sz="2800" kern="0" dirty="0">
                <a:solidFill>
                  <a:sysClr val="window" lastClr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大数据平台门户能力评价系统</a:t>
            </a:r>
            <a:endParaRPr lang="zh-CN" altLang="en-US" sz="2800" kern="0" dirty="0">
              <a:solidFill>
                <a:sysClr val="window" lastClr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3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1744" y="1583444"/>
            <a:ext cx="149780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申报指南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388390" y="3891516"/>
            <a:ext cx="3879503" cy="1679204"/>
            <a:chOff x="511743" y="5092994"/>
            <a:chExt cx="3879503" cy="1396332"/>
          </a:xfrm>
        </p:grpSpPr>
        <p:sp>
          <p:nvSpPr>
            <p:cNvPr id="4" name="对话气泡: 椭圆形 3"/>
            <p:cNvSpPr/>
            <p:nvPr/>
          </p:nvSpPr>
          <p:spPr>
            <a:xfrm>
              <a:off x="511743" y="5092994"/>
              <a:ext cx="3879503" cy="1396332"/>
            </a:xfrm>
            <a:prstGeom prst="wedgeEllipseCallout">
              <a:avLst>
                <a:gd name="adj1" fmla="val -69875"/>
                <a:gd name="adj2" fmla="val -92564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69106" y="5486115"/>
              <a:ext cx="3416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pc="300" dirty="0"/>
                <a:t>详细指导企业填报数据时的</a:t>
              </a:r>
              <a:endParaRPr lang="en-US" altLang="zh-CN" spc="300" dirty="0"/>
            </a:p>
            <a:p>
              <a:r>
                <a:rPr lang="zh-CN" altLang="en-US" spc="300" dirty="0"/>
                <a:t>每个操作步骤及注意事项</a:t>
              </a:r>
              <a:endParaRPr lang="zh-CN" altLang="en-US" spc="300" dirty="0"/>
            </a:p>
          </p:txBody>
        </p:sp>
      </p:grpSp>
      <p:sp>
        <p:nvSpPr>
          <p:cNvPr id="16" name="矩形 3"/>
          <p:cNvSpPr>
            <a:spLocks noChangeArrowheads="1"/>
          </p:cNvSpPr>
          <p:nvPr/>
        </p:nvSpPr>
        <p:spPr bwMode="auto">
          <a:xfrm>
            <a:off x="10023890" y="1290371"/>
            <a:ext cx="1656366" cy="2682153"/>
          </a:xfrm>
          <a:prstGeom prst="rect">
            <a:avLst/>
          </a:prstGeom>
          <a:solidFill>
            <a:srgbClr val="FFF0E1"/>
          </a:solidFill>
          <a:ln w="9525" algn="ctr">
            <a:solidFill>
              <a:schemeClr val="accent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b="1" dirty="0"/>
          </a:p>
          <a:p>
            <a:pPr eaLnBrk="1" hangingPunct="1"/>
            <a:r>
              <a:rPr lang="zh-CN" altLang="en-US" b="1" dirty="0"/>
              <a:t>分三部分说明</a:t>
            </a:r>
            <a:endParaRPr lang="en-US" altLang="zh-CN" b="1" dirty="0"/>
          </a:p>
          <a:p>
            <a:pPr eaLnBrk="1" hangingPunct="1"/>
            <a:endParaRPr lang="en-US" altLang="zh-CN" b="1" dirty="0"/>
          </a:p>
          <a:p>
            <a:pPr eaLnBrk="1" hangingPunct="1"/>
            <a:r>
              <a:rPr lang="en-US" altLang="zh-CN" b="1" dirty="0">
                <a:solidFill>
                  <a:srgbClr val="FF0000"/>
                </a:solidFill>
              </a:rPr>
              <a:t>1</a:t>
            </a:r>
            <a:r>
              <a:rPr lang="zh-CN" altLang="en-US" b="1" dirty="0">
                <a:solidFill>
                  <a:srgbClr val="FF0000"/>
                </a:solidFill>
              </a:rPr>
              <a:t>、表格数据</a:t>
            </a:r>
            <a:br>
              <a:rPr lang="en-US" altLang="zh-CN" b="1" dirty="0">
                <a:solidFill>
                  <a:srgbClr val="FF0000"/>
                </a:solidFill>
              </a:rPr>
            </a:br>
            <a:endParaRPr lang="en-US" altLang="zh-CN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zh-CN" b="1" dirty="0">
                <a:solidFill>
                  <a:srgbClr val="FF0000"/>
                </a:solidFill>
              </a:rPr>
              <a:t>2</a:t>
            </a:r>
            <a:r>
              <a:rPr lang="zh-CN" altLang="en-US" b="1" dirty="0">
                <a:solidFill>
                  <a:srgbClr val="FF0000"/>
                </a:solidFill>
              </a:rPr>
              <a:t>、证明文件</a:t>
            </a:r>
            <a:endParaRPr lang="en-US" altLang="zh-CN" b="1" dirty="0">
              <a:solidFill>
                <a:srgbClr val="FF0000"/>
              </a:solidFill>
            </a:endParaRPr>
          </a:p>
          <a:p>
            <a:pPr eaLnBrk="1" hangingPunct="1"/>
            <a:endParaRPr lang="en-US" altLang="zh-CN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zh-CN" b="1" dirty="0">
                <a:solidFill>
                  <a:srgbClr val="FF0000"/>
                </a:solidFill>
              </a:rPr>
              <a:t>3</a:t>
            </a:r>
            <a:r>
              <a:rPr lang="zh-CN" altLang="en-US" b="1" dirty="0">
                <a:solidFill>
                  <a:srgbClr val="FF0000"/>
                </a:solidFill>
              </a:rPr>
              <a:t>、企业确认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9553" y="999730"/>
            <a:ext cx="7420671" cy="441136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CN" altLang="en-US" sz="2800" kern="0" dirty="0">
                <a:solidFill>
                  <a:sysClr val="window" lastClr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大数据平台门户能力评价系统</a:t>
            </a:r>
            <a:endParaRPr lang="zh-CN" altLang="en-US" sz="2800" kern="0" dirty="0">
              <a:solidFill>
                <a:sysClr val="window" lastClr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3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1744" y="1583444"/>
            <a:ext cx="149780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评价信息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099" y="999730"/>
            <a:ext cx="7612734" cy="4419903"/>
          </a:xfrm>
          <a:prstGeom prst="rect">
            <a:avLst/>
          </a:prstGeom>
        </p:spPr>
      </p:pic>
      <p:sp>
        <p:nvSpPr>
          <p:cNvPr id="4" name="对话气泡: 圆角矩形 3"/>
          <p:cNvSpPr/>
          <p:nvPr/>
        </p:nvSpPr>
        <p:spPr>
          <a:xfrm>
            <a:off x="9493377" y="1160582"/>
            <a:ext cx="2248395" cy="2268418"/>
          </a:xfrm>
          <a:prstGeom prst="wedgeRoundRectCallout">
            <a:avLst>
              <a:gd name="adj1" fmla="val -112689"/>
              <a:gd name="adj2" fmla="val 40212"/>
              <a:gd name="adj3" fmla="val 16667"/>
            </a:avLst>
          </a:prstGeom>
          <a:solidFill>
            <a:srgbClr val="FFF0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accent1"/>
                </a:solidFill>
              </a:rPr>
              <a:t>公示各地区已获证书的企业数量及各等级的企业数量</a:t>
            </a:r>
            <a:endParaRPr lang="en-US" altLang="zh-CN" dirty="0">
              <a:solidFill>
                <a:schemeClr val="accent1"/>
              </a:solidFill>
            </a:endParaRPr>
          </a:p>
          <a:p>
            <a:pPr algn="ctr"/>
            <a:endParaRPr lang="en-US" altLang="zh-CN" dirty="0">
              <a:solidFill>
                <a:schemeClr val="accent1"/>
              </a:solidFill>
            </a:endParaRPr>
          </a:p>
          <a:p>
            <a:r>
              <a:rPr lang="zh-CN" altLang="en-US" dirty="0">
                <a:solidFill>
                  <a:schemeClr val="accent1"/>
                </a:solidFill>
              </a:rPr>
              <a:t>点击地区可列出该地区获证企业详细名录</a:t>
            </a:r>
            <a:endParaRPr lang="zh-CN" alt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CN" altLang="en-US" sz="2800" kern="0" dirty="0">
                <a:solidFill>
                  <a:sysClr val="window" lastClr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大数据平台门户能力评价系统</a:t>
            </a:r>
            <a:endParaRPr lang="zh-CN" altLang="en-US" sz="2800" kern="0" dirty="0">
              <a:solidFill>
                <a:sysClr val="window" lastClr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1744" y="1583444"/>
            <a:ext cx="149780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认定信息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597" y="940213"/>
            <a:ext cx="9405564" cy="470278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CN" altLang="en-US" sz="2800" kern="0" dirty="0">
                <a:solidFill>
                  <a:sysClr val="window" lastClr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大数据平台门户能力评价系统</a:t>
            </a:r>
            <a:endParaRPr lang="zh-CN" altLang="en-US" sz="2800" kern="0" dirty="0">
              <a:solidFill>
                <a:sysClr val="window" lastClr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1744" y="1583444"/>
            <a:ext cx="149780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公示信息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13741" y="5715692"/>
            <a:ext cx="4570482" cy="369332"/>
          </a:xfrm>
          <a:prstGeom prst="rect">
            <a:avLst/>
          </a:prstGeom>
          <a:solidFill>
            <a:srgbClr val="FFF0E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只有申请一级能力评价的企业才有公示环节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l="10282" t="11457" r="9770"/>
          <a:stretch>
            <a:fillRect/>
          </a:stretch>
        </p:blipFill>
        <p:spPr>
          <a:xfrm>
            <a:off x="2009553" y="800846"/>
            <a:ext cx="9051913" cy="486174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CN" altLang="en-US" sz="2800" kern="0" dirty="0">
                <a:solidFill>
                  <a:sysClr val="window" lastClr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大数据平台门户能力评价系统</a:t>
            </a:r>
            <a:endParaRPr lang="zh-CN" altLang="en-US" sz="2800" kern="0" dirty="0">
              <a:solidFill>
                <a:sysClr val="window" lastClr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1744" y="1583444"/>
            <a:ext cx="1497809" cy="34150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联系方式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920" y="1304290"/>
            <a:ext cx="8940165" cy="4634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CN" altLang="en-US" sz="2800" kern="0" dirty="0">
                <a:solidFill>
                  <a:sysClr val="window" lastClr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大数据平台门户能力评价系统</a:t>
            </a:r>
            <a:endParaRPr lang="zh-CN" altLang="en-US" sz="2800" kern="0" dirty="0">
              <a:solidFill>
                <a:sysClr val="window" lastClr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1744" y="1583444"/>
            <a:ext cx="1497809" cy="34150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通知公告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110105" y="1208405"/>
            <a:ext cx="9086850" cy="4611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能力评价－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9450" y="2301807"/>
            <a:ext cx="29318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企业填写注册信息</a:t>
            </a:r>
            <a:endParaRPr lang="zh-CN" alt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324" y="681140"/>
            <a:ext cx="6973062" cy="540050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CN" altLang="en-US" sz="2800" kern="0" dirty="0">
                <a:solidFill>
                  <a:sysClr val="window" lastClr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大数据平台门户能力评价系统</a:t>
            </a:r>
            <a:endParaRPr lang="zh-CN" altLang="en-US" sz="2800" kern="0" dirty="0">
              <a:solidFill>
                <a:sysClr val="window" lastClr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1744" y="1583444"/>
            <a:ext cx="149780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监督管理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516" y="859899"/>
            <a:ext cx="8023123" cy="520841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CN" altLang="en-US" sz="2800" kern="0" dirty="0">
                <a:solidFill>
                  <a:sysClr val="window" lastClr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大数据平台门户能力评价系统</a:t>
            </a:r>
            <a:endParaRPr lang="zh-CN" altLang="en-US" sz="2800" kern="0" dirty="0">
              <a:solidFill>
                <a:sysClr val="window" lastClr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6944" y="1721239"/>
            <a:ext cx="1497809" cy="34150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监督投诉</a:t>
            </a:r>
            <a:endParaRPr lang="zh-CN" alt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380" y="1292225"/>
            <a:ext cx="9574530" cy="46050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045585" y="3990340"/>
            <a:ext cx="736600" cy="1905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905885" y="2098040"/>
            <a:ext cx="1905000" cy="25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标注 5"/>
          <p:cNvSpPr>
            <a:spLocks noChangeArrowheads="1"/>
          </p:cNvSpPr>
          <p:nvPr/>
        </p:nvSpPr>
        <p:spPr bwMode="auto">
          <a:xfrm>
            <a:off x="7973695" y="3625215"/>
            <a:ext cx="1429385" cy="657225"/>
          </a:xfrm>
          <a:prstGeom prst="wedgeRoundRectCallout">
            <a:avLst>
              <a:gd name="adj1" fmla="val -79616"/>
              <a:gd name="adj2" fmla="val 1775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chemeClr val="accent2">
                    <a:lumMod val="75000"/>
                  </a:schemeClr>
                </a:solidFill>
              </a:rPr>
              <a:t>新增监督投诉信息</a:t>
            </a:r>
            <a:endParaRPr lang="zh-CN" altLang="en-US" sz="1800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885" y="1292225"/>
            <a:ext cx="5770245" cy="4612005"/>
          </a:xfrm>
          <a:prstGeom prst="rect">
            <a:avLst/>
          </a:prstGeom>
        </p:spPr>
      </p:pic>
      <p:sp>
        <p:nvSpPr>
          <p:cNvPr id="10" name="圆角矩形标注 5"/>
          <p:cNvSpPr>
            <a:spLocks noChangeArrowheads="1"/>
          </p:cNvSpPr>
          <p:nvPr/>
        </p:nvSpPr>
        <p:spPr bwMode="auto">
          <a:xfrm>
            <a:off x="9062720" y="3776345"/>
            <a:ext cx="1632585" cy="619125"/>
          </a:xfrm>
          <a:prstGeom prst="wedgeRoundRectCallout">
            <a:avLst>
              <a:gd name="adj1" fmla="val -69136"/>
              <a:gd name="adj2" fmla="val 142615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chemeClr val="accent2">
                    <a:lumMod val="75000"/>
                  </a:schemeClr>
                </a:solidFill>
              </a:rPr>
              <a:t>输入监督投诉信息</a:t>
            </a:r>
            <a:endParaRPr lang="zh-CN" altLang="en-US" sz="18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圆角矩形标注 5"/>
          <p:cNvSpPr>
            <a:spLocks noChangeArrowheads="1"/>
          </p:cNvSpPr>
          <p:nvPr/>
        </p:nvSpPr>
        <p:spPr bwMode="auto">
          <a:xfrm>
            <a:off x="5089525" y="5805805"/>
            <a:ext cx="1645285" cy="669925"/>
          </a:xfrm>
          <a:prstGeom prst="wedgeRoundRectCallout">
            <a:avLst>
              <a:gd name="adj1" fmla="val 44596"/>
              <a:gd name="adj2" fmla="val -93412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zh-CN" altLang="en-US" sz="1800" b="1">
                <a:solidFill>
                  <a:schemeClr val="accent2">
                    <a:lumMod val="75000"/>
                  </a:schemeClr>
                </a:solidFill>
              </a:rPr>
              <a:t>提交</a:t>
            </a:r>
            <a:r>
              <a:rPr lang="en-US" altLang="zh-CN" sz="1800" b="1">
                <a:solidFill>
                  <a:schemeClr val="accent2">
                    <a:lumMod val="75000"/>
                  </a:schemeClr>
                </a:solidFill>
              </a:rPr>
              <a:t>”</a:t>
            </a:r>
            <a:r>
              <a:rPr lang="zh-CN" altLang="en-US" sz="1800" b="1">
                <a:solidFill>
                  <a:schemeClr val="accent2">
                    <a:lumMod val="75000"/>
                  </a:schemeClr>
                </a:solidFill>
              </a:rPr>
              <a:t>后生成监督投诉信息</a:t>
            </a:r>
            <a:endParaRPr lang="zh-CN" altLang="en-US" sz="18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1" bldLvl="0" animBg="1"/>
      <p:bldP spid="8" grpId="2" bldLvl="0" animBg="1"/>
      <p:bldP spid="10" grpId="1" bldLvl="0" animBg="1"/>
      <p:bldP spid="11" grpId="1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Slide" r:id="rId2" imgW="9525" imgH="9525" progId="">
                  <p:embed/>
                </p:oleObj>
              </mc:Choice>
              <mc:Fallback>
                <p:oleObj name="think-cell Slide" r:id="rId2" imgW="9525" imgH="9525" progId="">
                  <p:embed/>
                  <p:pic>
                    <p:nvPicPr>
                      <p:cNvPr id="0" name="Picture 5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2641599" y="2266281"/>
            <a:ext cx="6908798" cy="1621509"/>
          </a:xfrm>
        </p:spPr>
        <p:txBody>
          <a:bodyPr>
            <a:normAutofit/>
          </a:bodyPr>
          <a:lstStyle/>
          <a:p>
            <a:pPr algn="ctr"/>
            <a:r>
              <a:rPr lang="en-US" altLang="zh-CN" sz="7200" dirty="0"/>
              <a:t>- END -</a:t>
            </a:r>
            <a:br>
              <a:rPr lang="en-US" altLang="zh-CN" sz="5400" dirty="0"/>
            </a:br>
            <a:r>
              <a:rPr lang="zh-CN" altLang="en-US" dirty="0"/>
              <a:t>至此结束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4797917" y="5684099"/>
            <a:ext cx="6908798" cy="953883"/>
          </a:xfrm>
        </p:spPr>
        <p:txBody>
          <a:bodyPr/>
          <a:lstStyle/>
          <a:p>
            <a:pPr algn="r">
              <a:lnSpc>
                <a:spcPts val="1500"/>
              </a:lnSpc>
            </a:pPr>
            <a:r>
              <a:rPr lang="zh-CN" altLang="en-US" sz="1400" b="1" dirty="0"/>
              <a:t>中国安全防范产品行业协会能力评价中心</a:t>
            </a:r>
            <a:endParaRPr lang="en-US" altLang="zh-CN" sz="1400" b="1" dirty="0"/>
          </a:p>
          <a:p>
            <a:pPr algn="r">
              <a:lnSpc>
                <a:spcPts val="1500"/>
              </a:lnSpc>
              <a:spcBef>
                <a:spcPts val="0"/>
              </a:spcBef>
            </a:pPr>
            <a:r>
              <a:rPr lang="en-US" altLang="zh-CN" sz="900" dirty="0"/>
              <a:t>Tel</a:t>
            </a:r>
            <a:r>
              <a:rPr lang="zh-CN" altLang="en-US" sz="900" dirty="0"/>
              <a:t>：</a:t>
            </a:r>
            <a:r>
              <a:rPr lang="en-US" altLang="zh-CN" sz="900" dirty="0"/>
              <a:t>010-68730731</a:t>
            </a:r>
            <a:r>
              <a:rPr lang="zh-CN" altLang="en-US" sz="900" dirty="0"/>
              <a:t>、</a:t>
            </a:r>
            <a:r>
              <a:rPr lang="en-US" altLang="zh-CN" sz="900" dirty="0"/>
              <a:t>68730967</a:t>
            </a:r>
            <a:endParaRPr lang="en-US" altLang="zh-CN" sz="900" dirty="0"/>
          </a:p>
          <a:p>
            <a:pPr algn="r">
              <a:lnSpc>
                <a:spcPts val="1500"/>
              </a:lnSpc>
              <a:spcBef>
                <a:spcPts val="0"/>
              </a:spcBef>
            </a:pPr>
            <a:r>
              <a:rPr lang="en-US" altLang="zh-CN" sz="900" dirty="0"/>
              <a:t>Fax</a:t>
            </a:r>
            <a:r>
              <a:rPr lang="zh-CN" altLang="en-US" sz="900" dirty="0"/>
              <a:t>：</a:t>
            </a:r>
            <a:r>
              <a:rPr lang="en-US" altLang="zh-CN" sz="900" dirty="0"/>
              <a:t>010-68730788</a:t>
            </a:r>
            <a:endParaRPr lang="en-US" altLang="zh-CN" sz="900" dirty="0"/>
          </a:p>
          <a:p>
            <a:pPr algn="r">
              <a:lnSpc>
                <a:spcPts val="1500"/>
              </a:lnSpc>
              <a:spcBef>
                <a:spcPts val="0"/>
              </a:spcBef>
            </a:pPr>
            <a:r>
              <a:rPr lang="en-US" altLang="zh-CN" sz="900" dirty="0"/>
              <a:t>Web</a:t>
            </a:r>
            <a:r>
              <a:rPr lang="zh-CN" altLang="en-US" sz="900" dirty="0"/>
              <a:t>：</a:t>
            </a:r>
            <a:r>
              <a:rPr lang="en-US" altLang="zh-CN" sz="900" dirty="0"/>
              <a:t>122.112.2.213</a:t>
            </a:r>
            <a:endParaRPr lang="en-US" altLang="zh-CN" sz="900" dirty="0"/>
          </a:p>
          <a:p>
            <a:pPr algn="r">
              <a:lnSpc>
                <a:spcPts val="1500"/>
              </a:lnSpc>
              <a:spcBef>
                <a:spcPts val="0"/>
              </a:spcBef>
            </a:pPr>
            <a:r>
              <a:rPr lang="en-US" altLang="en-US" sz="900" dirty="0"/>
              <a:t>A</a:t>
            </a:r>
            <a:r>
              <a:rPr lang="en-US" altLang="zh-CN" sz="900" dirty="0"/>
              <a:t>dd</a:t>
            </a:r>
            <a:r>
              <a:rPr lang="zh-CN" altLang="en-US" sz="900" dirty="0"/>
              <a:t>：北京市海淀区西三环北路</a:t>
            </a:r>
            <a:r>
              <a:rPr lang="en-US" altLang="zh-CN" sz="900" dirty="0"/>
              <a:t>87</a:t>
            </a:r>
            <a:r>
              <a:rPr lang="zh-CN" altLang="en-US" sz="900" dirty="0"/>
              <a:t>号国际财经中心</a:t>
            </a:r>
            <a:r>
              <a:rPr lang="en-US" altLang="zh-CN" sz="900" dirty="0"/>
              <a:t>C-1401</a:t>
            </a:r>
            <a:endParaRPr lang="en-US" altLang="zh-CN" sz="900" b="1" dirty="0"/>
          </a:p>
        </p:txBody>
      </p:sp>
      <p:sp>
        <p:nvSpPr>
          <p:cNvPr id="23" name="文本框 22"/>
          <p:cNvSpPr txBox="1"/>
          <p:nvPr/>
        </p:nvSpPr>
        <p:spPr>
          <a:xfrm>
            <a:off x="4794138" y="4296010"/>
            <a:ext cx="2603720" cy="724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服务国家   服务社会</a:t>
            </a:r>
            <a:endParaRPr lang="en-US" altLang="zh-CN" sz="20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  <a:p>
            <a:pPr algn="ctr">
              <a:lnSpc>
                <a:spcPts val="25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服务行业   服务群众</a:t>
            </a:r>
            <a:endParaRPr lang="zh-CN" altLang="en-US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能力评价－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0442" y="2280542"/>
            <a:ext cx="29318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企业登录成功界面</a:t>
            </a:r>
            <a:endParaRPr lang="zh-CN" alt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t="12277"/>
          <a:stretch>
            <a:fillRect/>
          </a:stretch>
        </p:blipFill>
        <p:spPr>
          <a:xfrm>
            <a:off x="3420948" y="1055218"/>
            <a:ext cx="7308213" cy="48132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能力评价－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04287" y="1180087"/>
            <a:ext cx="29318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企业信息操作界面</a:t>
            </a:r>
            <a:endParaRPr lang="zh-CN" alt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74335" y="607695"/>
            <a:ext cx="6117590" cy="58908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31800" y="3670300"/>
            <a:ext cx="4861560" cy="249428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353945" y="4211320"/>
            <a:ext cx="1089660" cy="35814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3496945" y="3662680"/>
            <a:ext cx="2659380" cy="7391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3115945" y="5781040"/>
            <a:ext cx="563880" cy="28194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3131185" y="4683760"/>
            <a:ext cx="175260" cy="9525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能力评价－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96073" y="1125331"/>
            <a:ext cx="786232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企业填报第一步：表格数据</a:t>
            </a:r>
            <a:endParaRPr lang="zh-CN" alt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13816" y="2357357"/>
            <a:ext cx="4692502" cy="3317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3600" dirty="0">
                <a:solidFill>
                  <a:schemeClr val="accent3"/>
                </a:solidFill>
              </a:rPr>
              <a:t>申请表；</a:t>
            </a:r>
            <a:endParaRPr lang="en-US" altLang="zh-CN" sz="3600" dirty="0">
              <a:solidFill>
                <a:schemeClr val="accent3"/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3600" dirty="0">
                <a:solidFill>
                  <a:schemeClr val="accent3"/>
                </a:solidFill>
              </a:rPr>
              <a:t>基本信息登记表；</a:t>
            </a:r>
            <a:endParaRPr lang="en-US" altLang="zh-CN" sz="3600" dirty="0">
              <a:solidFill>
                <a:schemeClr val="accent3"/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3600" dirty="0">
                <a:solidFill>
                  <a:schemeClr val="accent3"/>
                </a:solidFill>
              </a:rPr>
              <a:t>技术人员信息表；</a:t>
            </a:r>
            <a:endParaRPr lang="en-US" altLang="zh-CN" sz="3600" dirty="0">
              <a:solidFill>
                <a:schemeClr val="accent3"/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3600" dirty="0">
                <a:solidFill>
                  <a:schemeClr val="accent3"/>
                </a:solidFill>
              </a:rPr>
              <a:t>工程业绩表；</a:t>
            </a:r>
            <a:endParaRPr lang="zh-CN" altLang="en-US" sz="36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表格数据填报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24549" y="1989138"/>
            <a:ext cx="109563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申请表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754120" y="799465"/>
            <a:ext cx="5210810" cy="57727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144645" y="1887855"/>
            <a:ext cx="4698365" cy="15411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标注 3"/>
          <p:cNvSpPr>
            <a:spLocks noChangeArrowheads="1"/>
          </p:cNvSpPr>
          <p:nvPr/>
        </p:nvSpPr>
        <p:spPr bwMode="auto">
          <a:xfrm>
            <a:off x="9240356" y="1530515"/>
            <a:ext cx="2381029" cy="1083962"/>
          </a:xfrm>
          <a:prstGeom prst="wedgeRoundRectCallout">
            <a:avLst>
              <a:gd name="adj1" fmla="val -101544"/>
              <a:gd name="adj2" fmla="val 79273"/>
              <a:gd name="adj3" fmla="val 16667"/>
            </a:avLst>
          </a:prstGeom>
          <a:solidFill>
            <a:srgbClr val="FFF0E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</a:rPr>
              <a:t>基本资料部分如需修改请到</a:t>
            </a:r>
            <a:r>
              <a:rPr lang="zh-CN" altLang="en-US" b="1" dirty="0">
                <a:solidFill>
                  <a:srgbClr val="FF0000"/>
                </a:solidFill>
              </a:rPr>
              <a:t>企业信息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</a:rPr>
              <a:t>中进修改</a:t>
            </a:r>
            <a:endParaRPr lang="zh-CN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179"/>
            <a:ext cx="12192000" cy="615509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能力评价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企业网上填报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平台－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ea typeface="黑体" panose="02010609060101010101" pitchFamily="49" charset="-122"/>
              </a:rPr>
              <a:t>　</a:t>
            </a:r>
            <a:r>
              <a:rPr lang="zh-CN" altLang="en-US" sz="2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表格数据填报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02833" y="3172857"/>
            <a:ext cx="2880974" cy="4465854"/>
          </a:xfrm>
          <a:prstGeom prst="rect">
            <a:avLst/>
          </a:prstGeom>
          <a:blipFill dpi="0" rotWithShape="1">
            <a:blip r:embed="rId2" cstate="print">
              <a:alphaModFix amt="3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493377" y="0"/>
            <a:ext cx="2698617" cy="534512"/>
            <a:chOff x="9526776" y="-29687"/>
            <a:chExt cx="2794221" cy="534512"/>
          </a:xfrm>
        </p:grpSpPr>
        <p:sp>
          <p:nvSpPr>
            <p:cNvPr id="42" name="矩形 41"/>
            <p:cNvSpPr/>
            <p:nvPr/>
          </p:nvSpPr>
          <p:spPr>
            <a:xfrm>
              <a:off x="9847574" y="118120"/>
              <a:ext cx="24734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latin typeface="+mj-lt"/>
                  <a:ea typeface="+mj-ea"/>
                  <a:cs typeface="+mn-ea"/>
                </a:rPr>
                <a:t>中国安全防范产品行业协会 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776" y="-29687"/>
              <a:ext cx="377948" cy="534512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-1" y="6572250"/>
            <a:ext cx="12191995" cy="286764"/>
          </a:xfrm>
          <a:prstGeom prst="rect">
            <a:avLst/>
          </a:prstGeom>
          <a:gradFill>
            <a:gsLst>
              <a:gs pos="3000">
                <a:schemeClr val="accent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                                                                                                                                                                                                      服务国家  服务社会  服务行业  服务群众</a:t>
            </a:r>
            <a:endParaRPr lang="zh-CN" altLang="en-US" sz="1000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33162" y="2313599"/>
            <a:ext cx="274368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基本信息登记表</a:t>
            </a:r>
            <a:endParaRPr lang="zh-CN" alt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14339"/>
          <a:stretch>
            <a:fillRect/>
          </a:stretch>
        </p:blipFill>
        <p:spPr>
          <a:xfrm>
            <a:off x="4485640" y="692150"/>
            <a:ext cx="5317490" cy="572262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HINKCELLSHAPEDONOTDELETE" val="thinkcellActiveDocDoNotDelete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THINKCELLSHAPEDONOTDELETE" val="tA6S0wzOvQ8a50SA42PUNRg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PLACING_PICTURE_USER_VIEWPORT" val="{&quot;height&quot;:5837,&quot;width&quot;:14700}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THINKCELLSHAPEDONOTDELETE" val="thinkcellActiveDocDoNotDelete"/>
</p:tagLst>
</file>

<file path=ppt/tags/tag39.xml><?xml version="1.0" encoding="utf-8"?>
<p:tagLst xmlns:p="http://schemas.openxmlformats.org/presentationml/2006/main">
  <p:tag name="THINKCELLSHAPEDONOTDELETE" val="t1Smkff3fSzGMOuItfjj3Fw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THINKCELLUNDODONOTDELETE" val="0"/>
  <p:tag name="ISLIDE.THEME" val="e6300191-3afa-4218-bb45-2ad5ec426f4c"/>
  <p:tag name="RESOURCE_RECORD_KEY" val="{&quot;13&quot;:[4364954]}"/>
  <p:tag name="COMMONDATA" val="eyJoZGlkIjoiNTI2ZDgxZjgyNzUyZjM5NzlhYzExYzQzMDA5ZjAxMWQifQ=="/>
  <p:tag name="commondata" val="eyJoZGlkIjoiZWMwZTc1ODkwZTNkMjg3NjY4MzU4NjYxOTIyN2FlOGU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565DD"/>
      </a:accent1>
      <a:accent2>
        <a:srgbClr val="5EA3FF"/>
      </a:accent2>
      <a:accent3>
        <a:srgbClr val="FF7F00"/>
      </a:accent3>
      <a:accent4>
        <a:srgbClr val="787979"/>
      </a:accent4>
      <a:accent5>
        <a:srgbClr val="999A9B"/>
      </a:accent5>
      <a:accent6>
        <a:srgbClr val="C4C5C6"/>
      </a:accent6>
      <a:hlink>
        <a:srgbClr val="4472C4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12044</Words>
  <Application>WPS 演示</Application>
  <PresentationFormat>宽屏</PresentationFormat>
  <Paragraphs>532</Paragraphs>
  <Slides>42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42</vt:i4>
      </vt:variant>
    </vt:vector>
  </HeadingPairs>
  <TitlesOfParts>
    <vt:vector size="55" baseType="lpstr">
      <vt:lpstr>Arial</vt:lpstr>
      <vt:lpstr>宋体</vt:lpstr>
      <vt:lpstr>Wingdings</vt:lpstr>
      <vt:lpstr>华文新魏</vt:lpstr>
      <vt:lpstr>微软雅黑</vt:lpstr>
      <vt:lpstr>黑体</vt:lpstr>
      <vt:lpstr>Garamond</vt:lpstr>
      <vt:lpstr>仿宋_GB2312</vt:lpstr>
      <vt:lpstr>仿宋</vt:lpstr>
      <vt:lpstr>Arial Unicode MS</vt:lpstr>
      <vt:lpstr>Calibri</vt:lpstr>
      <vt:lpstr>隶书</vt:lpstr>
      <vt:lpstr>主题5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- END - 至此结束</vt:lpstr>
    </vt:vector>
  </TitlesOfParts>
  <Company>iSlide</Company>
  <LinksUpToDate>false</LinksUpToDate>
  <SharedDoc>false</SharedDoc>
  <HyperlinksChanged>false</HyperlinksChanged>
  <AppVersion>14.0000</AppVersion>
  <Manager>iSlide</Manager>
  <HyperlinkBase>https://www.islide.cc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WXiao</cp:lastModifiedBy>
  <cp:revision>673</cp:revision>
  <cp:lastPrinted>2019-04-01T07:02:00Z</cp:lastPrinted>
  <dcterms:created xsi:type="dcterms:W3CDTF">2019-03-03T16:00:00Z</dcterms:created>
  <dcterms:modified xsi:type="dcterms:W3CDTF">2024-02-01T05:31:46Z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ICV">
    <vt:lpwstr>3D377BD1431642899D94C2AF2D230E50_13</vt:lpwstr>
  </property>
  <property fmtid="{D5CDD505-2E9C-101B-9397-08002B2CF9AE}" pid="4" name="KSOProductBuildVer">
    <vt:lpwstr>2052-12.1.0.16250</vt:lpwstr>
  </property>
</Properties>
</file>